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Lst>
  <p:notesMasterIdLst>
    <p:notesMasterId r:id="rId83"/>
  </p:notesMasterIdLst>
  <p:handoutMasterIdLst>
    <p:handoutMasterId r:id="rId84"/>
  </p:handoutMasterIdLst>
  <p:sldIdLst>
    <p:sldId id="1884" r:id="rId3"/>
    <p:sldId id="1721" r:id="rId4"/>
    <p:sldId id="1719" r:id="rId5"/>
    <p:sldId id="1865" r:id="rId6"/>
    <p:sldId id="1528" r:id="rId7"/>
    <p:sldId id="1862" r:id="rId8"/>
    <p:sldId id="1858" r:id="rId9"/>
    <p:sldId id="1872" r:id="rId10"/>
    <p:sldId id="1873" r:id="rId11"/>
    <p:sldId id="1859" r:id="rId12"/>
    <p:sldId id="1876" r:id="rId13"/>
    <p:sldId id="1874" r:id="rId14"/>
    <p:sldId id="1875" r:id="rId15"/>
    <p:sldId id="1877" r:id="rId16"/>
    <p:sldId id="1861" r:id="rId17"/>
    <p:sldId id="1878" r:id="rId18"/>
    <p:sldId id="1880" r:id="rId19"/>
    <p:sldId id="1881" r:id="rId20"/>
    <p:sldId id="1882" r:id="rId21"/>
    <p:sldId id="1883" r:id="rId22"/>
    <p:sldId id="1885" r:id="rId23"/>
    <p:sldId id="1908" r:id="rId24"/>
    <p:sldId id="1909" r:id="rId25"/>
    <p:sldId id="1886" r:id="rId26"/>
    <p:sldId id="1891" r:id="rId27"/>
    <p:sldId id="1892" r:id="rId28"/>
    <p:sldId id="1894" r:id="rId29"/>
    <p:sldId id="1895" r:id="rId30"/>
    <p:sldId id="1897" r:id="rId31"/>
    <p:sldId id="1898" r:id="rId32"/>
    <p:sldId id="1899" r:id="rId33"/>
    <p:sldId id="1901" r:id="rId34"/>
    <p:sldId id="1910" r:id="rId35"/>
    <p:sldId id="1902" r:id="rId36"/>
    <p:sldId id="1903" r:id="rId37"/>
    <p:sldId id="1911" r:id="rId38"/>
    <p:sldId id="1912" r:id="rId39"/>
    <p:sldId id="1913" r:id="rId40"/>
    <p:sldId id="1914" r:id="rId41"/>
    <p:sldId id="1915" r:id="rId42"/>
    <p:sldId id="1906" r:id="rId43"/>
    <p:sldId id="1907" r:id="rId44"/>
    <p:sldId id="1916" r:id="rId45"/>
    <p:sldId id="1917" r:id="rId46"/>
    <p:sldId id="1918" r:id="rId47"/>
    <p:sldId id="1920" r:id="rId48"/>
    <p:sldId id="1921" r:id="rId49"/>
    <p:sldId id="1922" r:id="rId50"/>
    <p:sldId id="1923" r:id="rId51"/>
    <p:sldId id="1924" r:id="rId52"/>
    <p:sldId id="1925" r:id="rId53"/>
    <p:sldId id="1926" r:id="rId54"/>
    <p:sldId id="1927" r:id="rId55"/>
    <p:sldId id="1928" r:id="rId56"/>
    <p:sldId id="1929" r:id="rId57"/>
    <p:sldId id="1930" r:id="rId58"/>
    <p:sldId id="1905" r:id="rId59"/>
    <p:sldId id="1931" r:id="rId60"/>
    <p:sldId id="1932" r:id="rId61"/>
    <p:sldId id="1933" r:id="rId62"/>
    <p:sldId id="1934" r:id="rId63"/>
    <p:sldId id="1936" r:id="rId64"/>
    <p:sldId id="1937" r:id="rId65"/>
    <p:sldId id="1938" r:id="rId66"/>
    <p:sldId id="1939" r:id="rId67"/>
    <p:sldId id="1940" r:id="rId68"/>
    <p:sldId id="1941" r:id="rId69"/>
    <p:sldId id="1942" r:id="rId70"/>
    <p:sldId id="1943" r:id="rId71"/>
    <p:sldId id="1944" r:id="rId72"/>
    <p:sldId id="1945" r:id="rId73"/>
    <p:sldId id="1946" r:id="rId74"/>
    <p:sldId id="1947" r:id="rId75"/>
    <p:sldId id="1948" r:id="rId76"/>
    <p:sldId id="1949" r:id="rId77"/>
    <p:sldId id="1950" r:id="rId78"/>
    <p:sldId id="1951" r:id="rId79"/>
    <p:sldId id="1952" r:id="rId80"/>
    <p:sldId id="1953" r:id="rId81"/>
    <p:sldId id="1954" r:id="rId8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rand Template" id="{E9D1FD4D-DAAF-4829-BBBC-AD8AC9ACFE8A}">
          <p14:sldIdLst/>
        </p14:section>
        <p14:section name="White Template" id="{A073DAE3-B461-442F-A3D3-6642BD875E45}">
          <p14:sldIdLst>
            <p14:sldId id="1884"/>
            <p14:sldId id="1721"/>
          </p14:sldIdLst>
        </p14:section>
        <p14:section name="Brand Template" id="{4F923A25-C866-430B-AEAB-176847B848B1}">
          <p14:sldIdLst/>
        </p14:section>
        <p14:section name="White Template" id="{6984464A-F22F-4381-A48A-52391F6E24C2}">
          <p14:sldIdLst>
            <p14:sldId id="1719"/>
            <p14:sldId id="1865"/>
            <p14:sldId id="1528"/>
            <p14:sldId id="1862"/>
            <p14:sldId id="1858"/>
            <p14:sldId id="1872"/>
            <p14:sldId id="1873"/>
            <p14:sldId id="1859"/>
            <p14:sldId id="1876"/>
            <p14:sldId id="1874"/>
            <p14:sldId id="1875"/>
            <p14:sldId id="1877"/>
            <p14:sldId id="1861"/>
            <p14:sldId id="1878"/>
            <p14:sldId id="1880"/>
            <p14:sldId id="1881"/>
            <p14:sldId id="1882"/>
            <p14:sldId id="1883"/>
            <p14:sldId id="1885"/>
            <p14:sldId id="1908"/>
            <p14:sldId id="1909"/>
            <p14:sldId id="1886"/>
            <p14:sldId id="1891"/>
            <p14:sldId id="1892"/>
            <p14:sldId id="1894"/>
            <p14:sldId id="1895"/>
            <p14:sldId id="1897"/>
            <p14:sldId id="1898"/>
            <p14:sldId id="1899"/>
            <p14:sldId id="1901"/>
            <p14:sldId id="1910"/>
            <p14:sldId id="1902"/>
            <p14:sldId id="1903"/>
          </p14:sldIdLst>
        </p14:section>
        <p14:section name="Brand Template" id="{D6CAA9DF-021F-4F4C-9585-CE8313426A87}">
          <p14:sldIdLst/>
        </p14:section>
        <p14:section name="White Template" id="{5479800A-3208-46AF-9F50-C70EC1921F28}">
          <p14:sldIdLst>
            <p14:sldId id="1911"/>
            <p14:sldId id="1912"/>
            <p14:sldId id="1913"/>
            <p14:sldId id="1914"/>
            <p14:sldId id="1915"/>
            <p14:sldId id="1906"/>
            <p14:sldId id="1907"/>
            <p14:sldId id="1916"/>
            <p14:sldId id="1917"/>
            <p14:sldId id="1918"/>
            <p14:sldId id="1920"/>
            <p14:sldId id="1921"/>
            <p14:sldId id="1922"/>
            <p14:sldId id="1923"/>
            <p14:sldId id="1924"/>
            <p14:sldId id="1925"/>
          </p14:sldIdLst>
        </p14:section>
        <p14:section name="Brand Template" id="{477529B2-0E88-468B-962E-727C280696A2}">
          <p14:sldIdLst/>
        </p14:section>
        <p14:section name="White Template" id="{3E63122A-9A3A-4568-88CC-4E7A0C039F8A}">
          <p14:sldIdLst>
            <p14:sldId id="1926"/>
            <p14:sldId id="1927"/>
            <p14:sldId id="1928"/>
            <p14:sldId id="1929"/>
            <p14:sldId id="1930"/>
            <p14:sldId id="1905"/>
            <p14:sldId id="1931"/>
            <p14:sldId id="1932"/>
            <p14:sldId id="1933"/>
            <p14:sldId id="1934"/>
            <p14:sldId id="1936"/>
            <p14:sldId id="1937"/>
            <p14:sldId id="1938"/>
          </p14:sldIdLst>
        </p14:section>
        <p14:section name="Brand Template" id="{547499B1-72E9-4A1F-A737-AEBE0C796CAB}">
          <p14:sldIdLst/>
        </p14:section>
        <p14:section name="White Template" id="{359D718C-051F-4A2D-8E6F-7EB01117B4C1}">
          <p14:sldIdLst>
            <p14:sldId id="1939"/>
            <p14:sldId id="1940"/>
            <p14:sldId id="1941"/>
            <p14:sldId id="1942"/>
            <p14:sldId id="1943"/>
            <p14:sldId id="1944"/>
            <p14:sldId id="1945"/>
            <p14:sldId id="1946"/>
            <p14:sldId id="1947"/>
            <p14:sldId id="1948"/>
            <p14:sldId id="1949"/>
            <p14:sldId id="1950"/>
            <p14:sldId id="1951"/>
            <p14:sldId id="1952"/>
            <p14:sldId id="1953"/>
            <p14:sldId id="1954"/>
          </p14:sldIdLst>
        </p14:section>
        <p14:section name="Soft Black template" id="{D08044A6-5412-456C-AC25-9B63D33C6477}">
          <p14:sldIdLst/>
        </p14:section>
        <p14:section name="Soft Black template" id="{3E5C2D2A-18AD-41A4-9DF2-B80917D922AE}">
          <p14:sldIdLst/>
        </p14:section>
        <p14:section name="Soft Black template" id="{64B0BE86-AD65-4E8B-9EE7-EF5AE3D6DECA}">
          <p14:sldIdLst/>
        </p14:section>
        <p14:section name="Soft Black template" id="{CB14A455-2690-4C3B-9A3C-FF499378A73A}">
          <p14:sldIdLst/>
        </p14:section>
        <p14:section name="Soft Black template" id="{888AB95E-1B7E-4E95-8F39-C5D0E8372B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85146" autoAdjust="0"/>
  </p:normalViewPr>
  <p:slideViewPr>
    <p:cSldViewPr snapToGrid="0">
      <p:cViewPr varScale="1">
        <p:scale>
          <a:sx n="69" d="100"/>
          <a:sy n="69" d="100"/>
        </p:scale>
        <p:origin x="654" y="6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1/15/2019 7:27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1/15/2019 7:27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Networks Practice -  https://docs.microsoft.com/en-us/azure/virtual-network/quick-create-portal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58597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Always plan to use an address space that is not already in use in your organization, either on-premises or in other VNets. Even if you plan for a VNet to be cloud-only, you may want to make a VPN connection to it later. If there is any overlap in address spaces at that point, you will have to reconfigure or recreate the VNet. The next lesson will focus on IP addressing.</a:t>
            </a:r>
          </a:p>
          <a:p>
            <a:endParaRPr lang="en-US" dirty="0"/>
          </a:p>
          <a:p>
            <a:r>
              <a:rPr lang="en-US" dirty="0"/>
              <a:t>For more information, you can see:</a:t>
            </a:r>
          </a:p>
          <a:p>
            <a:r>
              <a:rPr lang="en-US" dirty="0"/>
              <a:t>What is Azure Virtual Network - https://docs.microsoft.com/en-us/azure/virtual-network/virtual-networks-overview </a:t>
            </a:r>
          </a:p>
          <a:p>
            <a:r>
              <a:rPr lang="en-US" dirty="0"/>
              <a:t>Networking Limits - https://docs.microsoft.com/en-us/azure/azure-subscription-service-limits#networking-limits-1</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7018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Networks (Portal) - https://www.youtube.com/embed/uJqpzDVcT3Q</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8317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In this video Corey mentions the Unified Client. He is referring to the Azure Command Line Interface (CLI).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42859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 </a:t>
            </a:r>
          </a:p>
          <a:p>
            <a:r>
              <a:rPr lang="en-US" sz="882" kern="1200" dirty="0">
                <a:solidFill>
                  <a:schemeClr val="tx1"/>
                </a:solidFill>
                <a:effectLst/>
                <a:latin typeface="Segoe UI Light" pitchFamily="34" charset="0"/>
                <a:ea typeface="+mn-ea"/>
                <a:cs typeface="+mn-cs"/>
              </a:rPr>
              <a:t>Add network interfaces to or remove network interfaces from virtual machines - https://docs.microsoft.com/en-us/azure/virtual-network/virtual-network-network-interface-vm</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0260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Multiple NICs - https://www.youtube.com/embed/hEpW6-TmdXk</a:t>
            </a:r>
          </a:p>
          <a:p>
            <a:endParaRPr lang="en-US" dirty="0"/>
          </a:p>
          <a:p>
            <a:r>
              <a:rPr lang="en-US" dirty="0"/>
              <a:t>For more information, see:</a:t>
            </a:r>
          </a:p>
          <a:p>
            <a:r>
              <a:rPr lang="en-US" dirty="0"/>
              <a:t>Create and manage a Windows virtual machine that has multiple NICs - https://docs.microsoft.com/en-us/azure/virtual-machines/windows/multiple-nics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7400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Addressing - https://www.youtube.com/embed/FWIgU0yhM4o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32789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As a best practice you may decide to separate dynamically and statically assigned IP resources into different subnets. And, IP Addresses are never managed from within a virtual machine.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78475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1443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Public IP addresses - https://docs.microsoft.com/en-us/azure/virtual-network/virtual-network-ip-addresses-overview-arm#public-ip-addresses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0201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Allocation method - https://docs.microsoft.com/en-us/azure/virtual-network/virtual-network-ip-addresses-overview-arm#allocation-method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67270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Private IP addresses - https://docs.microsoft.com/en-us/azure/virtual-network/virtual-network-ip-addresses-overview-arm#private-ip-addresses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740782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Configuring IP Settings - https://www.youtube.com/embed/v2lLnIR55Ng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45332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System routes - https://docs.microsoft.com/en-us/azure/virtual-network/virtual-networks-udr-overview#system-routes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632575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Each route table can be associated to multiple subnets, but a subnet can only be associated to a single route table. There are no additional charges for creating route tables in Microsoft Azure. Do you think you will need to create custom routes?</a:t>
            </a:r>
          </a:p>
          <a:p>
            <a:endParaRPr lang="en-US" dirty="0"/>
          </a:p>
          <a:p>
            <a:r>
              <a:rPr lang="en-US" dirty="0"/>
              <a:t>For more information, you can see:</a:t>
            </a:r>
          </a:p>
          <a:p>
            <a:r>
              <a:rPr lang="en-US" dirty="0"/>
              <a:t>Custom routes - https://docs.microsoft.com/en-us/azure/virtual-network/virtual-networks-udr-overview#custom-routes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34197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There is practice exercise that includes a complete set of steps for this scenario, including creating the virtual appliance and testing. The next three slides implement this specific example.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71694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upcoming video on BGP for VPN.</a:t>
            </a:r>
          </a:p>
          <a:p>
            <a:endParaRPr lang="en-US" dirty="0"/>
          </a:p>
          <a:p>
            <a:r>
              <a:rPr lang="en-US" dirty="0"/>
              <a:t>For more information, you can see:</a:t>
            </a:r>
          </a:p>
          <a:p>
            <a:r>
              <a:rPr lang="en-US" dirty="0"/>
              <a:t>Border gateway protocol - https://docs.microsoft.com/en-us/azure/virtual-network/virtual-networks-udr-overview#border-gateway-protocol </a:t>
            </a:r>
          </a:p>
          <a:p>
            <a:r>
              <a:rPr lang="en-US" dirty="0"/>
              <a:t>Overview of BGP with Azure VPN Gateways - https://docs.microsoft.com/en-us/azure/vpn-gateway/vpn-gateway-bgp-overview?toc=%2fazure%2fvirtual-network%2ftoc.json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165219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623719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In this case the virtual appliance should not have a public IP address and IP forwarding should be enabled. Be sure to try the practice.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37947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98378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Routing algorithms are important for troubleshooting.</a:t>
            </a:r>
          </a:p>
          <a:p>
            <a:endParaRPr lang="en-US" dirty="0"/>
          </a:p>
          <a:p>
            <a:r>
              <a:rPr lang="en-US" dirty="0"/>
              <a:t>For more information, you can see:</a:t>
            </a:r>
          </a:p>
          <a:p>
            <a:r>
              <a:rPr lang="en-US" dirty="0"/>
              <a:t>How Azure selects a route - https://docs.microsoft.com/en-us/azure/virtual-network/virtual-networks-udr-overview#how-azure-selects-a-route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14094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BGP for VPN - https://channel9.msdn.com/Series/Azure-Hybrid-Network/BGP-for-VPN-Part-1-BGP-Routing-for-Azure-VPN-Gateways/player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44394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Routing - https://docs.microsoft.com/en-us/azure/virtual-network/tutorial-create-route-table-portal</a:t>
            </a:r>
          </a:p>
          <a:p>
            <a:r>
              <a:rPr lang="en-US" dirty="0"/>
              <a:t>More complicated routing example – https://docs.microsoft.com/en-us/azure/virtual-network/virtual-networks-udr-overview#routing-example</a:t>
            </a:r>
          </a:p>
          <a:p>
            <a:r>
              <a:rPr lang="en-US" dirty="0"/>
              <a:t>Create, change, or delete a route table - https://docs.microsoft.com/en-us/azure/virtual-network/manage-route-table#associate-a-route-table-to-a-subnet</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77856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Resolution in Azure VNets - https://www.youtube.com/embed/ScgFVprA8wE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Have you thought about using Azure for your DNS needs?</a:t>
            </a:r>
          </a:p>
          <a:p>
            <a:endParaRPr lang="en-US" dirty="0"/>
          </a:p>
          <a:p>
            <a:r>
              <a:rPr lang="en-US" dirty="0"/>
              <a:t>For more information, you can see:</a:t>
            </a:r>
          </a:p>
          <a:p>
            <a:r>
              <a:rPr lang="en-US" dirty="0"/>
              <a:t>Azure DNS - https://azure.microsoft.com/en-us/services/dns/    </a:t>
            </a:r>
          </a:p>
          <a:p>
            <a:r>
              <a:rPr lang="en-US" dirty="0"/>
              <a:t>What is DNS? - https://docs.microsoft.com/en-us/azure/dns/dns-overview </a:t>
            </a:r>
          </a:p>
          <a:p>
            <a:r>
              <a:rPr lang="en-US" dirty="0"/>
              <a:t>Azure DNS FAQ - https://docs.microsoft.com/en-us/azure/dns/dns-faq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 DNS does not currently support purchasing of domain names. If you want to purchase domains, you'll need to use a third-party domain name registrar. The registrar will typically charge a small annual fee. Purchasing a domain name gives you the right to control the DNS hierarchy under that name. For example, allowing you to direct the name 'www.contoso.com' to your company web site.</a:t>
            </a:r>
          </a:p>
          <a:p>
            <a:endParaRPr lang="en-US" dirty="0"/>
          </a:p>
          <a:p>
            <a:r>
              <a:rPr lang="en-US" dirty="0"/>
              <a:t>For more information, you can see:</a:t>
            </a:r>
          </a:p>
          <a:p>
            <a:r>
              <a:rPr lang="en-US" dirty="0"/>
              <a:t>Domain Names - https://docs.microsoft.com/en-us/azure/dns/dns-zones-records#domain-names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842464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do not have to own a domain name to create a DNS zone with that domain name in Azure DNS. However, you do need to own the domain to configure the domain.</a:t>
            </a:r>
          </a:p>
          <a:p>
            <a:endParaRPr lang="en-US" dirty="0"/>
          </a:p>
          <a:p>
            <a:r>
              <a:rPr lang="en-US" dirty="0"/>
              <a:t>For more information, you can see:</a:t>
            </a:r>
          </a:p>
          <a:p>
            <a:r>
              <a:rPr lang="en-US" dirty="0"/>
              <a:t>DNS Zones - https://docs.microsoft.com/en-us/azure/dns/dns-zones-records#dns-zones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317683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DNS record names - https://docs.microsoft.com/en-us/azure/dns/dns-zones-records#record-names </a:t>
            </a:r>
          </a:p>
          <a:p>
            <a:r>
              <a:rPr lang="en-US" dirty="0"/>
              <a:t>DNS record types - https://docs.microsoft.com/en-us/azure/dns/dns-zones-records#record-types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858208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Resolution and delegation - https://docs.microsoft.com/en-us/azure/dns/dns-domain-delegation#resolution-and-delegation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575675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1/15/2019 7:43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465553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manage DNS zones - https://docs.microsoft.com/en-us/azure/dns/dns-operations-dnszones-portal</a:t>
            </a:r>
          </a:p>
          <a:p>
            <a:endParaRPr lang="en-US" dirty="0"/>
          </a:p>
          <a:p>
            <a:r>
              <a:rPr lang="en-US" dirty="0"/>
              <a:t>For more information, you can see:</a:t>
            </a:r>
          </a:p>
          <a:p>
            <a:r>
              <a:rPr lang="en-US" dirty="0"/>
              <a:t>How to manage DNS Zones using PowerShell - https://docs.microsoft.com/en-us/azure/dns/dns-operations-dnszones </a:t>
            </a:r>
          </a:p>
          <a:p>
            <a:r>
              <a:rPr lang="en-US" dirty="0"/>
              <a:t>How to manage DNS Zones in Azure DNS using the Azure CLI 2.0 - https://docs.microsoft.com/en-us/azure/dns/dns-operations-dnszones-cli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58597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 Records and Record Sets - https://docs.microsoft.com/en-us/azure/dns/dns-operations-recordsets-portal</a:t>
            </a:r>
          </a:p>
          <a:p>
            <a:endParaRPr lang="en-US" dirty="0"/>
          </a:p>
          <a:p>
            <a:r>
              <a:rPr lang="en-US" dirty="0"/>
              <a:t>For more information, you can see:</a:t>
            </a:r>
          </a:p>
          <a:p>
            <a:r>
              <a:rPr lang="en-US" dirty="0"/>
              <a:t>Manage DNS records and record sets in Azure DNS using Azure PowerShell- https://docs.microsoft.com/en-us/azure/dns/dns-operations-recordsets </a:t>
            </a:r>
          </a:p>
          <a:p>
            <a:r>
              <a:rPr lang="en-US" dirty="0"/>
              <a:t>Manage DNS records and record sets in Azure DNS using the Azure CLI 2.0 – https://docs.microsoft.com/en-us/azure/dns/dns-operations-recordsets-cli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1709771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DNS - https://www.youtube.com/embed/rF5ydqr8yIE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28317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PowerShell slide is coming up.</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470181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PowerShell delegation slide is next.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9989173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time to go through the commands and parameters.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1/15/2019 8:41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373349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Monitor provides the capability to alert against available metric values.</a:t>
            </a:r>
          </a:p>
          <a:p>
            <a:endParaRPr lang="en-US" dirty="0"/>
          </a:p>
          <a:p>
            <a:r>
              <a:rPr lang="en-US" dirty="0"/>
              <a:t>For more information, you can see:</a:t>
            </a:r>
          </a:p>
          <a:p>
            <a:r>
              <a:rPr lang="en-US" dirty="0"/>
              <a:t>Azure DNS metrics and alerts - https://docs.microsoft.com/en-us/azure/dns/dns-alerts-metrics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8:41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64519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1/15/2019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Security Groups - https://www.youtube.com/embed/-wgtgWF-Bps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simplify management of security rules, it's recommended that you associate a network security group to individual subnets, rather than individual network interfaces within the subnet.</a:t>
            </a:r>
          </a:p>
          <a:p>
            <a:endParaRPr lang="en-US" dirty="0"/>
          </a:p>
          <a:p>
            <a:r>
              <a:rPr lang="en-US" dirty="0"/>
              <a:t>For more information, you can see:</a:t>
            </a:r>
          </a:p>
          <a:p>
            <a:r>
              <a:rPr lang="en-US" dirty="0"/>
              <a:t>Network Security Groups - https://docs.microsoft.com/en-us/azure/virtual-network/security-overview#network-security-groups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Take minute to locate the Virtual Machines Networking blade. Review the settings that are available when you add inbound and outbound port rules. Also, check out the Effective security rules link. Your virtual machine must be running for the rules to load. </a:t>
            </a:r>
          </a:p>
          <a:p>
            <a:endParaRPr lang="en-US" dirty="0"/>
          </a:p>
          <a:p>
            <a:r>
              <a:rPr lang="en-US" dirty="0"/>
              <a:t>For more information, you can see:</a:t>
            </a:r>
          </a:p>
          <a:p>
            <a:r>
              <a:rPr lang="en-US" dirty="0"/>
              <a:t>Security rules - https://docs.microsoft.com/en-us/azure/virtual-network/security-overview#security-rules </a:t>
            </a:r>
          </a:p>
          <a:p>
            <a:r>
              <a:rPr lang="en-US" dirty="0"/>
              <a:t>Default security rules - https://docs.microsoft.com/en-us/azure/virtual-network/security-overview#default-security-rules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3176838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Azure Network Security Groups (NSG) – Best Practices and Lessons Learned - https://blogs.msdn.microsoft.com/igorpag/2016/05/14/azure-network-security-groups-nsg-best-practices-and-lessons-learned/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873391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of these designs do you prefer? Each offers different advantages in the areas of security, isolation, and ease of management.</a:t>
            </a:r>
          </a:p>
          <a:p>
            <a:endParaRPr lang="en-US" dirty="0"/>
          </a:p>
          <a:p>
            <a:r>
              <a:rPr lang="en-US" dirty="0"/>
              <a:t>For more information, you can see:</a:t>
            </a:r>
          </a:p>
          <a:p>
            <a:r>
              <a:rPr lang="en-US" dirty="0"/>
              <a:t>Azure Network Security Best Practices - https://docs.microsoft.com/en-us/azure/security/azure-security-network-security-best-practices </a:t>
            </a:r>
          </a:p>
          <a:p>
            <a:r>
              <a:rPr lang="en-US" dirty="0"/>
              <a:t>Networking Limits - https://docs.microsoft.com/en-us/azure/azure-subscription-service-limits?toc=%2fazure%2fvirtual-network%2ftoc.json#networking-limits-1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8582082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minute to locate the Advanced rule page. Are there any services you are interested in? </a:t>
            </a:r>
          </a:p>
          <a:p>
            <a:endParaRPr lang="en-US" dirty="0"/>
          </a:p>
          <a:p>
            <a:r>
              <a:rPr lang="en-US" dirty="0"/>
              <a:t>For more information, you can see:</a:t>
            </a:r>
          </a:p>
          <a:p>
            <a:r>
              <a:rPr lang="en-US" dirty="0"/>
              <a:t>Create a security rule - https://docs.microsoft.com/en-us/azure/virtual-network/manage-network-security-group#create-a-security-rule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5756755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NSGs - https://www.youtube.com/embed/jt-F5UMM318</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0889079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see a use for service endpoints in your organization?</a:t>
            </a:r>
          </a:p>
          <a:p>
            <a:endParaRPr lang="en-US" dirty="0"/>
          </a:p>
          <a:p>
            <a:r>
              <a:rPr lang="en-US" dirty="0"/>
              <a:t>For more information, you can see:</a:t>
            </a:r>
          </a:p>
          <a:p>
            <a:r>
              <a:rPr lang="en-US" dirty="0"/>
              <a:t>Virtual network service endpoints - https://docs.microsoft.com/en-us/azure/virtual-network/virtual-network-service-endpoints-overview</a:t>
            </a:r>
          </a:p>
          <a:p>
            <a:r>
              <a:rPr lang="en-US" dirty="0"/>
              <a:t>Limitations of network service endpoints - https://docs.microsoft.com/en-us/azure/virtual-network/virtual-network-service-endpoints-overview#limitations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533283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test and ensure the service endpoint is limiting access as expected. You will do this in the practice exercise.</a:t>
            </a:r>
          </a:p>
          <a:p>
            <a:endParaRPr lang="en-US" dirty="0"/>
          </a:p>
          <a:p>
            <a:r>
              <a:rPr lang="en-US" dirty="0"/>
              <a:t>For more information, you can see:</a:t>
            </a:r>
          </a:p>
          <a:p>
            <a:r>
              <a:rPr lang="en-US" dirty="0"/>
              <a:t>Virtual Network Service Endpoints and Firewalls for Azure Storage now generally available - https://azure.microsoft.com/en-us/blog/virtual-network-service-endpoints-and-firewalls-for-azure-storage-now-generally-available/</a:t>
            </a:r>
          </a:p>
          <a:p>
            <a:r>
              <a:rPr lang="en-US" dirty="0"/>
              <a:t>Configure Azure Storage Firewalls and Virtual Networks - https://docs.microsoft.com/en-us/azure/storage/common/storage-network-security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290586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 Restrict network access to PaaS resources with virtual network service endpoints using the Azure portal - https://docs.microsoft.com/en-us/azure/virtual-network/tutorial-restrict-network-access-to-resources </a:t>
            </a:r>
          </a:p>
          <a:p>
            <a:endParaRPr lang="en-US" dirty="0"/>
          </a:p>
          <a:p>
            <a:r>
              <a:rPr lang="en-US" dirty="0"/>
              <a:t>For more information, you can see:</a:t>
            </a:r>
          </a:p>
          <a:p>
            <a:r>
              <a:rPr lang="en-US" dirty="0"/>
              <a:t>Restrict network access to PaaS resources with virtual network service endpoints using PowerShell - https://docs.microsoft.com/en-us/azure/virtual-network/tutorial-restrict-network-access-to-resources-powershell</a:t>
            </a:r>
          </a:p>
          <a:p>
            <a:r>
              <a:rPr lang="en-US" dirty="0"/>
              <a:t>Restrict network access to PaaS resources with virtual network service endpoints using the Azure CLI - https://docs.microsoft.com/en-us/azure/virtual-network/tutorial-restrict-network-access-to-resources-cli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6822246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 Connectivity - https://www.youtube.com/embed/4dRiliE_vnQ</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minute to review each component. There is a module review question on this. </a:t>
            </a:r>
          </a:p>
          <a:p>
            <a:endParaRPr lang="en-US" dirty="0"/>
          </a:p>
          <a:p>
            <a:r>
              <a:rPr lang="en-US" dirty="0"/>
              <a:t>For more information, you can see:</a:t>
            </a:r>
          </a:p>
          <a:p>
            <a:r>
              <a:rPr lang="en-US" dirty="0"/>
              <a:t>Azure Virtual Networks - https://azure.microsoft.com/en-us/services/virtual-network/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gateway on each side. Site-to-Site Connections are covered in the Implementing Advanced Virtual Networking course, Exam AZ-101. </a:t>
            </a:r>
          </a:p>
          <a:p>
            <a:endParaRPr lang="en-US" dirty="0"/>
          </a:p>
          <a:p>
            <a:r>
              <a:rPr lang="en-US" dirty="0"/>
              <a:t>✔️ Can you see how this could be used to create network topologies that combine on-premises and Azure connectivity? Note that the Gateway VPN used here is different from the Gateway subnet used for VNet Peering. </a:t>
            </a:r>
          </a:p>
          <a:p>
            <a:endParaRPr lang="en-US" dirty="0"/>
          </a:p>
          <a:p>
            <a:r>
              <a:rPr lang="en-US" dirty="0"/>
              <a:t>For more information, you can see:</a:t>
            </a:r>
          </a:p>
          <a:p>
            <a:r>
              <a:rPr lang="en-US" dirty="0"/>
              <a:t>VNet-to-VNet Connectivity - https://docs.microsoft.com/en-us/azure/vpn-gateway/vpn-gateway-howto-vnet-vnet-resource-manager-portal#vnet-to-vnet </a:t>
            </a:r>
          </a:p>
          <a:p>
            <a:r>
              <a:rPr lang="en-US" dirty="0"/>
              <a:t>Site-to-Site ( IPsec) - https://docs.microsoft.com/en-us/azure/vpn-gateway/vpn-gateway-howto-vnet-vnet-resource-manager-portal#site-to-site-ipsec </a:t>
            </a:r>
          </a:p>
          <a:p>
            <a:endParaRPr lang="en-US" dirty="0"/>
          </a:p>
          <a:p>
            <a:r>
              <a:rPr lang="en-US" dirty="0"/>
              <a:t>About cryptographic requirements and Azure VPN gateways - https://docs.microsoft.com/en-us/azure/vpn-gateway/vpn-gateway-about-compliance-crypto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use the reference link and read more about the VPN gateway configuration. And, continue to the next page for configuring the connections between the VPN gateways.  </a:t>
            </a:r>
          </a:p>
          <a:p>
            <a:endParaRPr lang="en-US" dirty="0"/>
          </a:p>
          <a:p>
            <a:r>
              <a:rPr lang="en-US" dirty="0"/>
              <a:t>For more information, you can see:</a:t>
            </a:r>
          </a:p>
          <a:p>
            <a:r>
              <a:rPr lang="en-US" dirty="0"/>
              <a:t>Create a virtual network gateway - https://docs.microsoft.com/en-us/azure/vpn-gateway/vpn-gateway-howto-vnet-vnet-resource-manager-portal#VNetGateway </a:t>
            </a:r>
          </a:p>
          <a:p>
            <a:r>
              <a:rPr lang="en-US" dirty="0"/>
              <a:t>VPN Types - https://docs.microsoft.com/en-us/azure/vpn-gateway/vpn-gateway-about-vpn-gateway-settings#vpntype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8733914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your VNets are in different subscriptions, you must use PowerShell to make the connection. You can use the New-AzureRmVirtualNetworkGatewayConnection command. This command can also be used for Site-to-Site connections.</a:t>
            </a:r>
          </a:p>
          <a:p>
            <a:endParaRPr lang="en-US" dirty="0"/>
          </a:p>
          <a:p>
            <a:r>
              <a:rPr lang="en-US" dirty="0"/>
              <a:t>For more information, you can see:</a:t>
            </a:r>
          </a:p>
          <a:p>
            <a:r>
              <a:rPr lang="en-US" dirty="0"/>
              <a:t>Configure the TestVNet1 gateway connection - https://docs.microsoft.com/en-us/azure/vpn-gateway/vpn-gateway-howto-vnet-vnet-resource-manager-portal#TestVNet1Connection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8582082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VNet-to-VNet Connections - https://www.youtube.com/embed/85VSGsMMJTo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0889079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Configure a VNet-to-VNet VPN gateway connection using the Azure portal - https://docs.microsoft.com/en-us/azure/vpn-gateway/vpn-gateway-howto-vnet-vnet-resource-manager-portal</a:t>
            </a:r>
          </a:p>
          <a:p>
            <a:endParaRPr lang="en-US" dirty="0"/>
          </a:p>
          <a:p>
            <a:r>
              <a:rPr lang="en-US" dirty="0"/>
              <a:t>For more information, you can see:</a:t>
            </a:r>
          </a:p>
          <a:p>
            <a:r>
              <a:rPr lang="en-US" dirty="0"/>
              <a:t>Configure a VNet-to-VNet VPN gateway connection using PowerShell - https://docs.microsoft.com/en-us/azure/vpn-gateway/vpn-gateway-vnet-vnet-rm-ps </a:t>
            </a:r>
          </a:p>
          <a:p>
            <a:r>
              <a:rPr lang="en-US" dirty="0"/>
              <a:t>Configure a VNet-to-VNet VPN gateway connection using Azure CLI - https://docs.microsoft.com/en-us/azure/vpn-gateway/vpn-gateway-howto-vnet-vnet-cli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170977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VNet Peering - https://channel9.msdn.com/Shows/Azure-Friday/Virtual-Network-vNet-Peering/player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This is an older Azure Friday’s video. But, it is still very interesting to hear from the Azure Networking team on how they initially conceived of VNet peering and their intentions for its use.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9928887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default VNet peering configuration provides full connectivity. Can you see how network security groups could be applied to block or deny access to specific subnets or virtual machines? </a:t>
            </a:r>
          </a:p>
          <a:p>
            <a:endParaRPr lang="en-US" dirty="0"/>
          </a:p>
          <a:p>
            <a:r>
              <a:rPr lang="en-US" dirty="0"/>
              <a:t>For more information, you can see:</a:t>
            </a:r>
          </a:p>
          <a:p>
            <a:endParaRPr lang="en-US" dirty="0"/>
          </a:p>
          <a:p>
            <a:r>
              <a:rPr lang="en-US" dirty="0"/>
              <a:t>Virtual network peering - https://docs.microsoft.com/en-us/azure/virtual-network/virtual-network-peering-overview</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5756755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gateway option will be discussed in more detail in an upcoming topic. </a:t>
            </a:r>
          </a:p>
          <a:p>
            <a:endParaRPr lang="en-US" dirty="0"/>
          </a:p>
          <a:p>
            <a:r>
              <a:rPr lang="en-US" dirty="0"/>
              <a:t>✔️ Remember If virtual network address spaces overlap, the virtual networks cannot be peered. </a:t>
            </a:r>
          </a:p>
          <a:p>
            <a:endParaRPr lang="en-US" dirty="0"/>
          </a:p>
          <a:p>
            <a:r>
              <a:rPr lang="en-US" dirty="0"/>
              <a:t>For more information, you can see:</a:t>
            </a:r>
          </a:p>
          <a:p>
            <a:r>
              <a:rPr lang="en-US" dirty="0"/>
              <a:t>Create a peering - https://docs.microsoft.com/en-us/azure/virtual-network/virtual-network-manage-peering#create-a-peering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0282544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How to setup Global VNet peering in Azure - https://blogs.msdn.microsoft.com/azureedu/2018/04/24/how-to-setup-global-vnet-peering-in-azure/ </a:t>
            </a:r>
          </a:p>
          <a:p>
            <a:r>
              <a:rPr lang="en-US" dirty="0"/>
              <a:t>Requirements and constraints - https://docs.microsoft.com/en-us/azure/virtual-network/virtual-network-manage-peering#requirements-and-constraints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502194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working with gateway subnets, avoid associating a network security group (NSG) to the gateway subnet. Associating a network security group to this subnet may cause your VPN gateway to stop functioning as expected.</a:t>
            </a:r>
          </a:p>
          <a:p>
            <a:endParaRPr lang="en-US" dirty="0"/>
          </a:p>
          <a:p>
            <a:r>
              <a:rPr lang="en-US" dirty="0"/>
              <a:t>For more information, you can see:</a:t>
            </a:r>
          </a:p>
          <a:p>
            <a:r>
              <a:rPr lang="en-US" dirty="0"/>
              <a:t>Gateway transit - https://docs.microsoft.com/en-us/azure/vpn-gateway/vpn-gateway-peering-gateway-transit?toc=%2fazure%2fvirtual-network%2ftoc.json </a:t>
            </a:r>
          </a:p>
          <a:p>
            <a:r>
              <a:rPr lang="en-US" dirty="0"/>
              <a:t>PowerShell Example - https://docs.microsoft.com/en-us/azure/vpn-gateway/vpn-gateway-peering-gateway-transit?toc=%2fazure%2fvirtual-network%2ftoc.json#powershell-sample </a:t>
            </a:r>
          </a:p>
          <a:p>
            <a:r>
              <a:rPr lang="en-US" dirty="0"/>
              <a:t>Hub and spoke - https://docs.microsoft.com/en-us/azure/architecture/reference-architectures/hybrid-networking/hub-spoke</a:t>
            </a:r>
          </a:p>
          <a:p>
            <a:r>
              <a:rPr lang="en-US" dirty="0"/>
              <a:t>Gateway Subnet - https://docs.microsoft.com/en-us/azure/vpn-gateway/vpn-gateway-about-vpn-gateway-settings#gwsub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2905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What is an Azure virtual network? - https://docs.microsoft.com/en-us/azure/virtual-network/virtual-networks-faq#what-is-an-azure-virtual-network-vnet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909941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VNet Peering - https://www.youtube.com/embed/IfHUgnvd6VA</a:t>
            </a:r>
          </a:p>
          <a:p>
            <a:endParaRPr lang="en-US" dirty="0"/>
          </a:p>
          <a:p>
            <a:r>
              <a:rPr lang="en-US" dirty="0"/>
              <a:t>At the time of this video Global VNet peering was in Preview. It is now generally available in all Azure public regions.</a:t>
            </a:r>
          </a:p>
          <a:p>
            <a:endParaRPr lang="en-US" dirty="0"/>
          </a:p>
          <a:p>
            <a:r>
              <a:rPr lang="en-US" dirty="0"/>
              <a:t>For more information, you can see:</a:t>
            </a:r>
          </a:p>
          <a:p>
            <a:r>
              <a:rPr lang="en-US" dirty="0"/>
              <a:t>Global VNet Peering now generally available - https://azure.microsoft.com/en-us/blog/global-vnet-peering-now-generally-available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593614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 Connect virtual networks with virtual network peering using the Azure portal - https://docs.microsoft.com/en-us/azure/virtual-network/tutorial-connect-virtual-networks-portal</a:t>
            </a:r>
          </a:p>
          <a:p>
            <a:endParaRPr lang="en-US" dirty="0"/>
          </a:p>
          <a:p>
            <a:r>
              <a:rPr lang="en-US" dirty="0"/>
              <a:t>For more information, you can see:</a:t>
            </a:r>
          </a:p>
          <a:p>
            <a:r>
              <a:rPr lang="en-US" dirty="0"/>
              <a:t>Connect virtual networks with virtual network peering using PowerShell - https://docs.microsoft.com/en-us/azure/virtual-network/tutorial-connect-virtual-networks-powershell </a:t>
            </a:r>
          </a:p>
          <a:p>
            <a:r>
              <a:rPr lang="en-US" dirty="0"/>
              <a:t>Connect virtual networks with virtual network peering using the Azure CLI - https://docs.microsoft.com/en-us/azure/virtual-network/tutorial-connect-virtual-networks-cli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682224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discuss service requirements and virtual appliances.</a:t>
            </a:r>
          </a:p>
          <a:p>
            <a:endParaRPr lang="en-US" dirty="0"/>
          </a:p>
          <a:p>
            <a:r>
              <a:rPr lang="en-US" dirty="0"/>
              <a:t>✔️ Azure reserves the first three IP addresses and the last IP address in each subnet address range. </a:t>
            </a:r>
          </a:p>
          <a:p>
            <a:endParaRPr lang="en-US" dirty="0"/>
          </a:p>
          <a:p>
            <a:r>
              <a:rPr lang="en-US" dirty="0"/>
              <a:t>✔️ The Review of IP Addressing lesson covers the basics of IP addressing if you need a refresher.</a:t>
            </a:r>
          </a:p>
          <a:p>
            <a:endParaRPr lang="en-US" dirty="0"/>
          </a:p>
          <a:p>
            <a:r>
              <a:rPr lang="en-US" dirty="0"/>
              <a:t>For more information, you can see:</a:t>
            </a:r>
          </a:p>
          <a:p>
            <a:r>
              <a:rPr lang="en-US" dirty="0"/>
              <a:t>Subnets - https://docs.microsoft.com/en-us/azure/virtual-network/virtual-network-VNet-plan-design-arm#subnets </a:t>
            </a:r>
          </a:p>
          <a:p>
            <a:r>
              <a:rPr lang="en-US" dirty="0"/>
              <a:t>Services that can be deployed into a virtual network - https://docs.microsoft.com/en-us/azure/virtual-network/virtual-network-for-azure-services#services-that-can-be-deployed-into-a-virtual-network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42464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Virtual Networks (Common Tasks) - https://www.youtube.com/embed/zIX6ofSpc2U</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1/15/2019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50728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virtual-network/quick-create-portal"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channel9.msdn.com/Series/Azure-Hybrid-Network/BGP-for-VPN-Part-1-BGP-Routing-for-Azure-VPN-Gateways/player"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virtual-network/tutorial-create-route-table-portal"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hyperlink" Target="https://docs.microsoft.com/en-us/azure/virtual-network/manage-route-table#associate-a-route-table-to-a-subnet" TargetMode="External"/><Relationship Id="rId4" Type="http://schemas.openxmlformats.org/officeDocument/2006/relationships/hyperlink" Target="https://docs.microsoft.com/en-us/azure/virtual-network/virtual-networks-udr-overview#routing-exampl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dns/dns-operations-dnszones-portal"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dns/dns-operations-recordsets-portal"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virtual-network/tutorial-restrict-network-access-to-resources"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vpn-gateway/vpn-gateway-about-vpn-gateway-settings#gwsku"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vpn-gateway/vpn-gateway-howto-vnet-vnet-resource-manager-portal" TargetMode="External"/><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azure/virtual-network/tutorial-connect-virtual-networks-portal"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599" y="1750165"/>
            <a:ext cx="4167887" cy="2215991"/>
          </a:xfrm>
        </p:spPr>
        <p:txBody>
          <a:bodyPr/>
          <a:lstStyle/>
          <a:p>
            <a:r>
              <a:rPr lang="en-US" dirty="0"/>
              <a:t>AZ-100.4</a:t>
            </a:r>
            <a:br>
              <a:rPr lang="en-US" dirty="0"/>
            </a:br>
            <a:r>
              <a:rPr lang="en-US" dirty="0"/>
              <a:t>Configuring and Managing Virtual Networks</a:t>
            </a:r>
          </a:p>
        </p:txBody>
      </p:sp>
    </p:spTree>
    <p:extLst>
      <p:ext uri="{BB962C8B-B14F-4D97-AF65-F5344CB8AC3E}">
        <p14:creationId xmlns:p14="http://schemas.microsoft.com/office/powerpoint/2010/main" val="247814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Lab 1A</a:t>
            </a:r>
            <a:r>
              <a:rPr lang="en-US" dirty="0"/>
              <a:t>: Virtual Networks</a:t>
            </a:r>
          </a:p>
        </p:txBody>
      </p:sp>
      <p:sp>
        <p:nvSpPr>
          <p:cNvPr id="12" name="Text Placeholder 5">
            <a:extLst>
              <a:ext uri="{FF2B5EF4-FFF2-40B4-BE49-F238E27FC236}">
                <a16:creationId xmlns:a16="http://schemas.microsoft.com/office/drawing/2014/main" id="{E19C4C35-EAA4-4F09-AF4A-7E4851EF8BD6}"/>
              </a:ext>
            </a:extLst>
          </p:cNvPr>
          <p:cNvSpPr>
            <a:spLocks noGrp="1"/>
          </p:cNvSpPr>
          <p:nvPr>
            <p:ph type="body" sz="quarter" idx="10"/>
          </p:nvPr>
        </p:nvSpPr>
        <p:spPr/>
        <p:txBody>
          <a:bodyPr/>
          <a:lstStyle/>
          <a:p>
            <a:r>
              <a:rPr lang="en-US" dirty="0"/>
              <a:t>Create a virtual network</a:t>
            </a:r>
          </a:p>
          <a:p>
            <a:r>
              <a:rPr lang="en-US" dirty="0"/>
              <a:t>Create virtual machines</a:t>
            </a:r>
          </a:p>
          <a:p>
            <a:r>
              <a:rPr lang="en-US" dirty="0"/>
              <a:t>Connect to a VM from the internet</a:t>
            </a:r>
          </a:p>
          <a:p>
            <a:r>
              <a:rPr lang="en-US" dirty="0"/>
              <a:t>Communicate between VMs</a:t>
            </a:r>
          </a:p>
        </p:txBody>
      </p:sp>
    </p:spTree>
    <p:extLst>
      <p:ext uri="{BB962C8B-B14F-4D97-AF65-F5344CB8AC3E}">
        <p14:creationId xmlns:p14="http://schemas.microsoft.com/office/powerpoint/2010/main" val="8417562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02: Creating Azure Virtual Networks</a:t>
            </a:r>
          </a:p>
        </p:txBody>
      </p:sp>
    </p:spTree>
    <p:extLst>
      <p:ext uri="{BB962C8B-B14F-4D97-AF65-F5344CB8AC3E}">
        <p14:creationId xmlns:p14="http://schemas.microsoft.com/office/powerpoint/2010/main" val="52136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Implementing Virtual Networks</a:t>
            </a:r>
          </a:p>
        </p:txBody>
      </p:sp>
      <p:pic>
        <p:nvPicPr>
          <p:cNvPr id="5" name="Picture 4" descr="Screenshot of the Create virtual network page in the Azure portal. The virtual network name is new VNet and the address space is 10.1.0.0/16. The Subnet name is default and the address range is 10.1.0.0/24.">
            <a:extLst>
              <a:ext uri="{FF2B5EF4-FFF2-40B4-BE49-F238E27FC236}">
                <a16:creationId xmlns:a16="http://schemas.microsoft.com/office/drawing/2014/main" id="{2DA91447-C26E-4D6F-A6E0-CCFF4677652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02843" y="1435100"/>
            <a:ext cx="4306545" cy="3853592"/>
          </a:xfrm>
          <a:prstGeom prst="rect">
            <a:avLst/>
          </a:prstGeom>
          <a:noFill/>
          <a:ln>
            <a:solidFill>
              <a:schemeClr val="tx1"/>
            </a:solidFill>
          </a:ln>
        </p:spPr>
      </p:pic>
      <p:sp>
        <p:nvSpPr>
          <p:cNvPr id="3" name="Text Placeholder 2">
            <a:extLst>
              <a:ext uri="{FF2B5EF4-FFF2-40B4-BE49-F238E27FC236}">
                <a16:creationId xmlns:a16="http://schemas.microsoft.com/office/drawing/2014/main" id="{7363EC8A-7ACC-4D56-896F-282380E46F5E}"/>
              </a:ext>
            </a:extLst>
          </p:cNvPr>
          <p:cNvSpPr>
            <a:spLocks noGrp="1"/>
          </p:cNvSpPr>
          <p:nvPr>
            <p:ph type="body" sz="quarter" idx="10"/>
          </p:nvPr>
        </p:nvSpPr>
        <p:spPr>
          <a:xfrm>
            <a:off x="584200" y="1435497"/>
            <a:ext cx="6187303" cy="3705630"/>
          </a:xfrm>
        </p:spPr>
        <p:txBody>
          <a:bodyPr/>
          <a:lstStyle/>
          <a:p>
            <a:r>
              <a:rPr lang="en-US" dirty="0"/>
              <a:t>Create new virtual networks at any time</a:t>
            </a:r>
          </a:p>
          <a:p>
            <a:r>
              <a:rPr lang="en-US" dirty="0"/>
              <a:t>Add virtual networks when you create a virtual machine</a:t>
            </a:r>
          </a:p>
          <a:p>
            <a:r>
              <a:rPr lang="en-US" dirty="0"/>
              <a:t>Need to define the address space, and at least one subnet</a:t>
            </a:r>
          </a:p>
          <a:p>
            <a:r>
              <a:rPr lang="en-US" dirty="0"/>
              <a:t>Be careful with overlapping address spaces</a:t>
            </a:r>
          </a:p>
        </p:txBody>
      </p:sp>
    </p:spTree>
    <p:extLst>
      <p:ext uri="{BB962C8B-B14F-4D97-AF65-F5344CB8AC3E}">
        <p14:creationId xmlns:p14="http://schemas.microsoft.com/office/powerpoint/2010/main" val="15739433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Screenshot of the networking blade as shown in the video, with a virtual network (VNet1) having been created."/>
          <p:cNvSpPr>
            <a:spLocks noGrp="1"/>
          </p:cNvSpPr>
          <p:nvPr>
            <p:ph type="title"/>
          </p:nvPr>
        </p:nvSpPr>
        <p:spPr>
          <a:xfrm>
            <a:off x="588263" y="457200"/>
            <a:ext cx="11018520" cy="553998"/>
          </a:xfrm>
        </p:spPr>
        <p:txBody>
          <a:bodyPr/>
          <a:lstStyle/>
          <a:p>
            <a:r>
              <a:rPr lang="en-US" dirty="0"/>
              <a:t>Virtual Networks (Portal)</a:t>
            </a:r>
          </a:p>
        </p:txBody>
      </p:sp>
      <p:pic>
        <p:nvPicPr>
          <p:cNvPr id="3" name="Picture 2" descr="Screenshot of the Networks blade in the portal, as shown in the accompanying video. Shows the vitrual network vNet having been created.">
            <a:extLst>
              <a:ext uri="{FF2B5EF4-FFF2-40B4-BE49-F238E27FC236}">
                <a16:creationId xmlns:a16="http://schemas.microsoft.com/office/drawing/2014/main" id="{71D72BF7-6B77-4F61-9869-FB4DED0A9ACC}"/>
              </a:ext>
            </a:extLst>
          </p:cNvPr>
          <p:cNvPicPr>
            <a:picLocks noChangeAspect="1"/>
          </p:cNvPicPr>
          <p:nvPr/>
        </p:nvPicPr>
        <p:blipFill>
          <a:blip r:embed="rId3"/>
          <a:stretch>
            <a:fillRect/>
          </a:stretch>
        </p:blipFill>
        <p:spPr>
          <a:xfrm>
            <a:off x="1473885" y="1428750"/>
            <a:ext cx="8678770" cy="3785801"/>
          </a:xfrm>
          <a:prstGeom prst="rect">
            <a:avLst/>
          </a:prstGeom>
          <a:ln>
            <a:solidFill>
              <a:schemeClr val="tx1"/>
            </a:solidFill>
          </a:ln>
        </p:spPr>
      </p:pic>
      <p:sp>
        <p:nvSpPr>
          <p:cNvPr id="5" name="Rectangle 4">
            <a:extLst>
              <a:ext uri="{FF2B5EF4-FFF2-40B4-BE49-F238E27FC236}">
                <a16:creationId xmlns:a16="http://schemas.microsoft.com/office/drawing/2014/main" id="{326297DB-17E8-40A2-8B0B-CAD6C769D8AF}"/>
              </a:ext>
            </a:extLst>
          </p:cNvPr>
          <p:cNvSpPr/>
          <p:nvPr/>
        </p:nvSpPr>
        <p:spPr>
          <a:xfrm>
            <a:off x="2039345" y="4522576"/>
            <a:ext cx="1544114" cy="580766"/>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04791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Networks (PowerShell and CLI)</a:t>
            </a:r>
          </a:p>
        </p:txBody>
      </p:sp>
      <p:sp>
        <p:nvSpPr>
          <p:cNvPr id="2" name="Text Placeholder 1">
            <a:extLst>
              <a:ext uri="{FF2B5EF4-FFF2-40B4-BE49-F238E27FC236}">
                <a16:creationId xmlns:a16="http://schemas.microsoft.com/office/drawing/2014/main" id="{14E3F8EB-E639-46C9-AC07-F5C5DD1D5CA3}"/>
              </a:ext>
            </a:extLst>
          </p:cNvPr>
          <p:cNvSpPr>
            <a:spLocks noGrp="1"/>
          </p:cNvSpPr>
          <p:nvPr>
            <p:ph type="body" sz="quarter" idx="10"/>
          </p:nvPr>
        </p:nvSpPr>
        <p:spPr>
          <a:xfrm>
            <a:off x="586390" y="1434370"/>
            <a:ext cx="11164886" cy="4924425"/>
          </a:xfrm>
        </p:spPr>
        <p:txBody>
          <a:bodyPr/>
          <a:lstStyle/>
          <a:p>
            <a:r>
              <a:rPr lang="en-US" sz="3200" dirty="0"/>
              <a:t>CLI</a:t>
            </a:r>
          </a:p>
          <a:p>
            <a:pPr lvl="1"/>
            <a:r>
              <a:rPr lang="en-US" sz="2400" dirty="0"/>
              <a:t>az network vnet create –resource-group “networking” –name “clilNet” –address-prefixes “9.0.0.0/8” –subnet-name “subnet1” –subnet-prefix “9.1.0.0/16”</a:t>
            </a:r>
          </a:p>
          <a:p>
            <a:pPr lvl="1"/>
            <a:endParaRPr lang="en-US" sz="2400" dirty="0"/>
          </a:p>
          <a:p>
            <a:r>
              <a:rPr lang="en-US" sz="3200" dirty="0"/>
              <a:t>PowerShell</a:t>
            </a:r>
          </a:p>
          <a:p>
            <a:pPr lvl="1"/>
            <a:r>
              <a:rPr lang="en-US" sz="2400" dirty="0">
                <a:latin typeface="+mn-lt"/>
                <a:cs typeface="+mn-cs"/>
              </a:rPr>
              <a:t>$subnet = New-AzureRMVirtualNetworkSubnetConfig –Name “Subnet1” –AddressPrefix “8.1.0.0/16”</a:t>
            </a:r>
          </a:p>
          <a:p>
            <a:pPr lvl="1"/>
            <a:r>
              <a:rPr lang="en-US" sz="2400" dirty="0"/>
              <a:t>New-AzureRMVirtualNetwork –Name “psNet” –ResourceGroupName “Networking” –Location EastUS –AddressPrefix “8.0.0.0/8” –Subnet $subnet</a:t>
            </a:r>
            <a:endParaRPr lang="en-US" sz="2400" dirty="0">
              <a:latin typeface="+mn-lt"/>
              <a:cs typeface="+mn-cs"/>
            </a:endParaRPr>
          </a:p>
          <a:p>
            <a:pPr lvl="1"/>
            <a:endParaRPr lang="en-US" sz="2400" dirty="0">
              <a:latin typeface="+mn-lt"/>
              <a:cs typeface="+mn-cs"/>
            </a:endParaRPr>
          </a:p>
          <a:p>
            <a:endParaRPr lang="en-US" dirty="0"/>
          </a:p>
        </p:txBody>
      </p:sp>
    </p:spTree>
    <p:extLst>
      <p:ext uri="{BB962C8B-B14F-4D97-AF65-F5344CB8AC3E}">
        <p14:creationId xmlns:p14="http://schemas.microsoft.com/office/powerpoint/2010/main" val="30265483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Multiple NICs in Virtual Machines</a:t>
            </a:r>
          </a:p>
        </p:txBody>
      </p:sp>
      <p:pic>
        <p:nvPicPr>
          <p:cNvPr id="5" name="Picture 4" descr="Illustration showing Multi NIC configuration in a virtual network. The topic text more fully describes the illustration. ">
            <a:extLst>
              <a:ext uri="{FF2B5EF4-FFF2-40B4-BE49-F238E27FC236}">
                <a16:creationId xmlns:a16="http://schemas.microsoft.com/office/drawing/2014/main" id="{D78F298F-9900-4415-A692-993D94349DF3}"/>
              </a:ext>
            </a:extLst>
          </p:cNvPr>
          <p:cNvPicPr/>
          <p:nvPr/>
        </p:nvPicPr>
        <p:blipFill>
          <a:blip r:embed="rId3">
            <a:extLst>
              <a:ext uri="{28A0092B-C50C-407E-A947-70E740481C1C}">
                <a14:useLocalDpi xmlns:a14="http://schemas.microsoft.com/office/drawing/2010/main" val="0"/>
              </a:ext>
            </a:extLst>
          </a:blip>
          <a:stretch>
            <a:fillRect/>
          </a:stretch>
        </p:blipFill>
        <p:spPr>
          <a:xfrm>
            <a:off x="5683790" y="1571236"/>
            <a:ext cx="5925598" cy="3476753"/>
          </a:xfrm>
          <a:prstGeom prst="rect">
            <a:avLst/>
          </a:prstGeom>
        </p:spPr>
      </p:pic>
      <p:sp>
        <p:nvSpPr>
          <p:cNvPr id="3" name="Text Placeholder 2">
            <a:extLst>
              <a:ext uri="{FF2B5EF4-FFF2-40B4-BE49-F238E27FC236}">
                <a16:creationId xmlns:a16="http://schemas.microsoft.com/office/drawing/2014/main" id="{F3BEF130-8C79-425C-AF9D-A3E44816C0D0}"/>
              </a:ext>
            </a:extLst>
          </p:cNvPr>
          <p:cNvSpPr>
            <a:spLocks noGrp="1"/>
          </p:cNvSpPr>
          <p:nvPr>
            <p:ph type="body" sz="quarter" idx="10"/>
          </p:nvPr>
        </p:nvSpPr>
        <p:spPr>
          <a:xfrm>
            <a:off x="584200" y="1435497"/>
            <a:ext cx="5591132" cy="4567404"/>
          </a:xfrm>
        </p:spPr>
        <p:txBody>
          <a:bodyPr/>
          <a:lstStyle/>
          <a:p>
            <a:r>
              <a:rPr lang="en-US" dirty="0"/>
              <a:t>You can create virtual machines with multiple NICs</a:t>
            </a:r>
          </a:p>
          <a:p>
            <a:r>
              <a:rPr lang="en-US" dirty="0"/>
              <a:t>Useful for virtual appliances, network traffic management, and isolation of traffic</a:t>
            </a:r>
          </a:p>
          <a:p>
            <a:r>
              <a:rPr lang="en-US" dirty="0"/>
              <a:t>The VM size determines the number of NICs that can be supported</a:t>
            </a:r>
          </a:p>
          <a:p>
            <a:r>
              <a:rPr lang="en-US" dirty="0"/>
              <a:t>Once deployed can’t change from single to multiple</a:t>
            </a:r>
          </a:p>
        </p:txBody>
      </p:sp>
    </p:spTree>
    <p:extLst>
      <p:ext uri="{BB962C8B-B14F-4D97-AF65-F5344CB8AC3E}">
        <p14:creationId xmlns:p14="http://schemas.microsoft.com/office/powerpoint/2010/main" val="20544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Multiple NICs</a:t>
            </a:r>
          </a:p>
        </p:txBody>
      </p:sp>
      <p:sp>
        <p:nvSpPr>
          <p:cNvPr id="5" name="Text Placeholder 4">
            <a:extLst>
              <a:ext uri="{FF2B5EF4-FFF2-40B4-BE49-F238E27FC236}">
                <a16:creationId xmlns:a16="http://schemas.microsoft.com/office/drawing/2014/main" id="{0D2436E2-A843-4CC2-AB55-F24E7CB43928}"/>
              </a:ext>
            </a:extLst>
          </p:cNvPr>
          <p:cNvSpPr>
            <a:spLocks noGrp="1"/>
          </p:cNvSpPr>
          <p:nvPr>
            <p:ph type="body" sz="quarter" idx="10"/>
          </p:nvPr>
        </p:nvSpPr>
        <p:spPr>
          <a:xfrm>
            <a:off x="590868" y="3690182"/>
            <a:ext cx="11018520" cy="1982081"/>
          </a:xfrm>
        </p:spPr>
        <p:txBody>
          <a:bodyPr/>
          <a:lstStyle/>
          <a:p>
            <a:r>
              <a:rPr lang="en-US" dirty="0"/>
              <a:t>You must deallocate the virtual machine to make NIC changes</a:t>
            </a:r>
          </a:p>
          <a:p>
            <a:r>
              <a:rPr lang="en-US" dirty="0"/>
              <a:t>The primary NIC has the default gateway address</a:t>
            </a:r>
          </a:p>
          <a:p>
            <a:r>
              <a:rPr lang="en-US" dirty="0"/>
              <a:t>Verify the configuration by connecting the virtual machine</a:t>
            </a:r>
          </a:p>
          <a:p>
            <a:endParaRPr lang="en-US" dirty="0"/>
          </a:p>
        </p:txBody>
      </p:sp>
      <p:pic>
        <p:nvPicPr>
          <p:cNvPr id="2" name="Picture 1" descr="Screenshot of attach network interface page for a network interface (newint) as shown in the accompanying video.">
            <a:extLst>
              <a:ext uri="{FF2B5EF4-FFF2-40B4-BE49-F238E27FC236}">
                <a16:creationId xmlns:a16="http://schemas.microsoft.com/office/drawing/2014/main" id="{102898FD-BDA8-4133-8BB7-962132FA7BB4}"/>
              </a:ext>
            </a:extLst>
          </p:cNvPr>
          <p:cNvPicPr>
            <a:picLocks noChangeAspect="1"/>
          </p:cNvPicPr>
          <p:nvPr/>
        </p:nvPicPr>
        <p:blipFill>
          <a:blip r:embed="rId3"/>
          <a:stretch>
            <a:fillRect/>
          </a:stretch>
        </p:blipFill>
        <p:spPr>
          <a:xfrm>
            <a:off x="2578991" y="1428750"/>
            <a:ext cx="5305425" cy="1962150"/>
          </a:xfrm>
          <a:prstGeom prst="rect">
            <a:avLst/>
          </a:prstGeom>
          <a:ln>
            <a:solidFill>
              <a:schemeClr val="tx1"/>
            </a:solidFill>
          </a:ln>
        </p:spPr>
      </p:pic>
    </p:spTree>
    <p:extLst>
      <p:ext uri="{BB962C8B-B14F-4D97-AF65-F5344CB8AC3E}">
        <p14:creationId xmlns:p14="http://schemas.microsoft.com/office/powerpoint/2010/main" val="30264656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03: Review of IP Addressing</a:t>
            </a:r>
          </a:p>
        </p:txBody>
      </p:sp>
    </p:spTree>
    <p:extLst>
      <p:ext uri="{BB962C8B-B14F-4D97-AF65-F5344CB8AC3E}">
        <p14:creationId xmlns:p14="http://schemas.microsoft.com/office/powerpoint/2010/main" val="161407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IP Addressing</a:t>
            </a:r>
          </a:p>
        </p:txBody>
      </p:sp>
      <p:pic>
        <p:nvPicPr>
          <p:cNvPr id="3" name="Picture 2" descr="Tabular diagrams used in the accompanying video, showing where private and public IP addresses can be found, what they are associated with, and whether they can be dynamic, static, or both. ">
            <a:extLst>
              <a:ext uri="{FF2B5EF4-FFF2-40B4-BE49-F238E27FC236}">
                <a16:creationId xmlns:a16="http://schemas.microsoft.com/office/drawing/2014/main" id="{91AC68A4-D241-4294-A3FE-FBA55C478B62}"/>
              </a:ext>
            </a:extLst>
          </p:cNvPr>
          <p:cNvPicPr>
            <a:picLocks noChangeAspect="1"/>
          </p:cNvPicPr>
          <p:nvPr/>
        </p:nvPicPr>
        <p:blipFill>
          <a:blip r:embed="rId3"/>
          <a:stretch>
            <a:fillRect/>
          </a:stretch>
        </p:blipFill>
        <p:spPr>
          <a:xfrm>
            <a:off x="496518" y="1174463"/>
            <a:ext cx="11025188" cy="3851123"/>
          </a:xfrm>
          <a:prstGeom prst="rect">
            <a:avLst/>
          </a:prstGeom>
        </p:spPr>
      </p:pic>
    </p:spTree>
    <p:extLst>
      <p:ext uri="{BB962C8B-B14F-4D97-AF65-F5344CB8AC3E}">
        <p14:creationId xmlns:p14="http://schemas.microsoft.com/office/powerpoint/2010/main" val="29484247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Private and Public IP Addresses</a:t>
            </a:r>
          </a:p>
        </p:txBody>
      </p:sp>
      <p:sp>
        <p:nvSpPr>
          <p:cNvPr id="6" name="Text Placeholder 5"/>
          <p:cNvSpPr>
            <a:spLocks noGrp="1"/>
          </p:cNvSpPr>
          <p:nvPr>
            <p:ph type="body" sz="quarter" idx="10"/>
          </p:nvPr>
        </p:nvSpPr>
        <p:spPr>
          <a:xfrm>
            <a:off x="584200" y="3960714"/>
            <a:ext cx="11018520" cy="2308324"/>
          </a:xfrm>
        </p:spPr>
        <p:txBody>
          <a:bodyPr/>
          <a:lstStyle/>
          <a:p>
            <a:r>
              <a:rPr lang="en-US" dirty="0"/>
              <a:t>Private IP addresses are used for communication within an Azure virtual network (VNet), and your on-premises network, when you use a VPN gateway or ExpressRoute circuit to extend your network to Azure.</a:t>
            </a:r>
          </a:p>
          <a:p>
            <a:r>
              <a:rPr lang="en-US" dirty="0"/>
              <a:t>Public IP addresses is used for communication with the Internet, including Azure public-facing services.</a:t>
            </a:r>
          </a:p>
        </p:txBody>
      </p:sp>
      <p:pic>
        <p:nvPicPr>
          <p:cNvPr id="5" name="Picture 4" descr="An Azure resource is shown. The resource is using a private IP address to connect to VNets, on-premises networks, VPN gateways, and ExpressRoute. The resource is using a public IP address to connect to the internet, and public-facing services.">
            <a:extLst>
              <a:ext uri="{FF2B5EF4-FFF2-40B4-BE49-F238E27FC236}">
                <a16:creationId xmlns:a16="http://schemas.microsoft.com/office/drawing/2014/main" id="{BE858628-71FA-4775-ACBD-7EAC6B69FF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40494" y="1564341"/>
            <a:ext cx="8404964" cy="1636059"/>
          </a:xfrm>
          <a:prstGeom prst="rect">
            <a:avLst/>
          </a:prstGeom>
          <a:noFill/>
        </p:spPr>
      </p:pic>
    </p:spTree>
    <p:extLst>
      <p:ext uri="{BB962C8B-B14F-4D97-AF65-F5344CB8AC3E}">
        <p14:creationId xmlns:p14="http://schemas.microsoft.com/office/powerpoint/2010/main" val="171304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Course Agenda</a:t>
            </a:r>
          </a:p>
        </p:txBody>
      </p:sp>
      <p:sp>
        <p:nvSpPr>
          <p:cNvPr id="6" name="Text Placeholder 5"/>
          <p:cNvSpPr>
            <a:spLocks noGrp="1"/>
          </p:cNvSpPr>
          <p:nvPr>
            <p:ph type="body" sz="quarter" idx="10"/>
          </p:nvPr>
        </p:nvSpPr>
        <p:spPr>
          <a:xfrm>
            <a:off x="584200" y="1435497"/>
            <a:ext cx="11018520" cy="5466112"/>
          </a:xfrm>
        </p:spPr>
        <p:txBody>
          <a:bodyPr/>
          <a:lstStyle/>
          <a:p>
            <a:r>
              <a:rPr lang="en-US" sz="2400" dirty="0"/>
              <a:t>M01: Azure Virtual Networks</a:t>
            </a:r>
          </a:p>
          <a:p>
            <a:pPr lvl="1"/>
            <a:r>
              <a:rPr lang="en-US" sz="1800" dirty="0"/>
              <a:t>L01: Introducing Virtual Networks</a:t>
            </a:r>
          </a:p>
          <a:p>
            <a:pPr lvl="1"/>
            <a:r>
              <a:rPr lang="en-US" sz="1800" dirty="0"/>
              <a:t>L02: Creating Azure Virtual Networks</a:t>
            </a:r>
          </a:p>
          <a:p>
            <a:pPr lvl="1"/>
            <a:r>
              <a:rPr lang="en-US" sz="1800" dirty="0"/>
              <a:t>L03: Review of IP Addressing</a:t>
            </a:r>
          </a:p>
          <a:p>
            <a:pPr lvl="1"/>
            <a:r>
              <a:rPr lang="en-US" sz="1800" dirty="0"/>
              <a:t>L04: Network Routing</a:t>
            </a:r>
          </a:p>
          <a:p>
            <a:r>
              <a:rPr lang="en-US" sz="2400" dirty="0"/>
              <a:t>M02: Azure DNS</a:t>
            </a:r>
          </a:p>
          <a:p>
            <a:pPr lvl="1"/>
            <a:r>
              <a:rPr lang="en-US" sz="1800" dirty="0"/>
              <a:t>L01: Azure DNS Basics</a:t>
            </a:r>
          </a:p>
          <a:p>
            <a:pPr lvl="1"/>
            <a:r>
              <a:rPr lang="en-US" sz="1800" dirty="0"/>
              <a:t>L02: Implementing Azure DNS</a:t>
            </a:r>
          </a:p>
          <a:p>
            <a:r>
              <a:rPr lang="en-US" sz="2400" dirty="0"/>
              <a:t>M03: Securing Virtual Network Resources</a:t>
            </a:r>
          </a:p>
          <a:p>
            <a:pPr lvl="1"/>
            <a:r>
              <a:rPr lang="en-US" sz="1800" dirty="0"/>
              <a:t>L01: Introduction to Network Security Groups</a:t>
            </a:r>
          </a:p>
          <a:p>
            <a:pPr lvl="1"/>
            <a:r>
              <a:rPr lang="en-US" sz="1800" dirty="0"/>
              <a:t>L02: Implementing Network Security Groups and Service Endpoints</a:t>
            </a:r>
          </a:p>
          <a:p>
            <a:r>
              <a:rPr lang="en-US" sz="2400" dirty="0"/>
              <a:t>M04: Connecting Virtual Networks</a:t>
            </a:r>
          </a:p>
          <a:p>
            <a:pPr lvl="1"/>
            <a:r>
              <a:rPr lang="en-US" sz="1800" dirty="0"/>
              <a:t>L01: </a:t>
            </a:r>
            <a:r>
              <a:rPr lang="en-US" sz="1800" dirty="0" err="1"/>
              <a:t>Intersite</a:t>
            </a:r>
            <a:r>
              <a:rPr lang="en-US" sz="1800" dirty="0"/>
              <a:t> Connectivity</a:t>
            </a:r>
          </a:p>
          <a:p>
            <a:pPr lvl="1"/>
            <a:r>
              <a:rPr lang="en-US" sz="1800" dirty="0"/>
              <a:t>L02: Virtual Network Peering</a:t>
            </a:r>
          </a:p>
          <a:p>
            <a:pPr lvl="1"/>
            <a:endParaRPr lang="en-US" sz="1800" dirty="0"/>
          </a:p>
        </p:txBody>
      </p:sp>
    </p:spTree>
    <p:extLst>
      <p:ext uri="{BB962C8B-B14F-4D97-AF65-F5344CB8AC3E}">
        <p14:creationId xmlns:p14="http://schemas.microsoft.com/office/powerpoint/2010/main" val="3283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Static vs Dynamic Addressing</a:t>
            </a:r>
          </a:p>
        </p:txBody>
      </p:sp>
      <p:sp>
        <p:nvSpPr>
          <p:cNvPr id="6" name="Text Placeholder 5"/>
          <p:cNvSpPr>
            <a:spLocks noGrp="1"/>
          </p:cNvSpPr>
          <p:nvPr>
            <p:ph type="body" sz="quarter" idx="10"/>
          </p:nvPr>
        </p:nvSpPr>
        <p:spPr>
          <a:xfrm>
            <a:off x="584200" y="1435497"/>
            <a:ext cx="11018520" cy="3902607"/>
          </a:xfrm>
        </p:spPr>
        <p:txBody>
          <a:bodyPr/>
          <a:lstStyle/>
          <a:p>
            <a:r>
              <a:rPr lang="en-US" dirty="0"/>
              <a:t>IP addresses can be statically or dynamically assigned</a:t>
            </a:r>
          </a:p>
          <a:p>
            <a:r>
              <a:rPr lang="en-US" dirty="0"/>
              <a:t>Static IP addresses do not change and are best for:</a:t>
            </a:r>
          </a:p>
          <a:p>
            <a:pPr lvl="1"/>
            <a:r>
              <a:rPr lang="en-US" sz="2400" dirty="0">
                <a:latin typeface="Segoe UI Semilight" panose="020B0402040204020203" pitchFamily="34" charset="0"/>
                <a:cs typeface="Segoe UI Semilight" panose="020B0402040204020203" pitchFamily="34" charset="0"/>
              </a:rPr>
              <a:t>DNS name resolution, where a change in the IP address would require updating host records</a:t>
            </a:r>
          </a:p>
          <a:p>
            <a:pPr lvl="1"/>
            <a:r>
              <a:rPr lang="en-US" sz="2400" dirty="0">
                <a:latin typeface="Segoe UI Semilight" panose="020B0402040204020203" pitchFamily="34" charset="0"/>
                <a:cs typeface="Segoe UI Semilight" panose="020B0402040204020203" pitchFamily="34" charset="0"/>
              </a:rPr>
              <a:t>IP address-based security models which require apps or services to have a static IP address</a:t>
            </a:r>
          </a:p>
          <a:p>
            <a:pPr lvl="1"/>
            <a:r>
              <a:rPr lang="en-US" sz="2400" dirty="0">
                <a:latin typeface="Segoe UI Semilight" panose="020B0402040204020203" pitchFamily="34" charset="0"/>
                <a:cs typeface="Segoe UI Semilight" panose="020B0402040204020203" pitchFamily="34" charset="0"/>
              </a:rPr>
              <a:t>SSL certificates linked to an IP address</a:t>
            </a:r>
            <a:r>
              <a:rPr lang="en-US" sz="2400" b="1" dirty="0">
                <a:latin typeface="Segoe UI Semilight" panose="020B0402040204020203" pitchFamily="34" charset="0"/>
                <a:cs typeface="Segoe UI Semilight" panose="020B0402040204020203" pitchFamily="34" charset="0"/>
              </a:rPr>
              <a:t> </a:t>
            </a:r>
            <a:endParaRPr lang="en-US" sz="2400" dirty="0">
              <a:latin typeface="Segoe UI Semilight" panose="020B0402040204020203" pitchFamily="34" charset="0"/>
              <a:cs typeface="Segoe UI Semilight" panose="020B0402040204020203" pitchFamily="34" charset="0"/>
            </a:endParaRPr>
          </a:p>
          <a:p>
            <a:pPr lvl="1"/>
            <a:r>
              <a:rPr lang="en-US" sz="2400" dirty="0">
                <a:latin typeface="Segoe UI Semilight" panose="020B0402040204020203" pitchFamily="34" charset="0"/>
                <a:cs typeface="Segoe UI Semilight" panose="020B0402040204020203" pitchFamily="34" charset="0"/>
              </a:rPr>
              <a:t>Firewall rules that allow or deny traffic using IP address ranges </a:t>
            </a:r>
          </a:p>
          <a:p>
            <a:pPr lvl="1"/>
            <a:r>
              <a:rPr lang="en-US" sz="2400" dirty="0">
                <a:latin typeface="Segoe UI Semilight" panose="020B0402040204020203" pitchFamily="34" charset="0"/>
                <a:cs typeface="Segoe UI Semilight" panose="020B0402040204020203" pitchFamily="34" charset="0"/>
              </a:rPr>
              <a:t>Role-based VMs such as Domain Controllers and DNS servers</a:t>
            </a:r>
          </a:p>
        </p:txBody>
      </p:sp>
    </p:spTree>
    <p:extLst>
      <p:ext uri="{BB962C8B-B14F-4D97-AF65-F5344CB8AC3E}">
        <p14:creationId xmlns:p14="http://schemas.microsoft.com/office/powerpoint/2010/main" val="404862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Public IP Addresses</a:t>
            </a:r>
          </a:p>
        </p:txBody>
      </p:sp>
      <p:sp>
        <p:nvSpPr>
          <p:cNvPr id="3" name="Text Placeholder 2">
            <a:extLst>
              <a:ext uri="{FF2B5EF4-FFF2-40B4-BE49-F238E27FC236}">
                <a16:creationId xmlns:a16="http://schemas.microsoft.com/office/drawing/2014/main" id="{E3CFE0E5-BC01-4AA6-86B3-F795E6BE316A}"/>
              </a:ext>
            </a:extLst>
          </p:cNvPr>
          <p:cNvSpPr>
            <a:spLocks noGrp="1"/>
          </p:cNvSpPr>
          <p:nvPr>
            <p:ph type="body" sz="quarter" idx="10"/>
          </p:nvPr>
        </p:nvSpPr>
        <p:spPr>
          <a:xfrm>
            <a:off x="584200" y="4754587"/>
            <a:ext cx="11018520" cy="1809726"/>
          </a:xfrm>
        </p:spPr>
        <p:txBody>
          <a:bodyPr/>
          <a:lstStyle/>
          <a:p>
            <a:r>
              <a:rPr lang="en-US" dirty="0"/>
              <a:t>A public IP address resource can be associated with virtual machine network interfaces, internet-facing load balancers, VPN gateways, and application gateways. </a:t>
            </a:r>
          </a:p>
          <a:p>
            <a:endParaRPr lang="en-US" dirty="0"/>
          </a:p>
        </p:txBody>
      </p:sp>
      <p:graphicFrame>
        <p:nvGraphicFramePr>
          <p:cNvPr id="9" name="Table 8">
            <a:extLst>
              <a:ext uri="{FF2B5EF4-FFF2-40B4-BE49-F238E27FC236}">
                <a16:creationId xmlns:a16="http://schemas.microsoft.com/office/drawing/2014/main" id="{E66B9D45-1ED8-4863-BC67-F226EAE91928}"/>
              </a:ext>
            </a:extLst>
          </p:cNvPr>
          <p:cNvGraphicFramePr>
            <a:graphicFrameLocks noGrp="1"/>
          </p:cNvGraphicFramePr>
          <p:nvPr>
            <p:extLst/>
          </p:nvPr>
        </p:nvGraphicFramePr>
        <p:xfrm>
          <a:off x="584200" y="1438681"/>
          <a:ext cx="10815894" cy="2845220"/>
        </p:xfrm>
        <a:graphic>
          <a:graphicData uri="http://schemas.openxmlformats.org/drawingml/2006/table">
            <a:tbl>
              <a:tblPr firstRow="1" firstCol="1" bandRow="1">
                <a:tableStyleId>{5C22544A-7EE6-4342-B048-85BDC9FD1C3A}</a:tableStyleId>
              </a:tblPr>
              <a:tblGrid>
                <a:gridCol w="3325743">
                  <a:extLst>
                    <a:ext uri="{9D8B030D-6E8A-4147-A177-3AD203B41FA5}">
                      <a16:colId xmlns:a16="http://schemas.microsoft.com/office/drawing/2014/main" val="3174192451"/>
                    </a:ext>
                  </a:extLst>
                </a:gridCol>
                <a:gridCol w="3956186">
                  <a:extLst>
                    <a:ext uri="{9D8B030D-6E8A-4147-A177-3AD203B41FA5}">
                      <a16:colId xmlns:a16="http://schemas.microsoft.com/office/drawing/2014/main" val="2284610204"/>
                    </a:ext>
                  </a:extLst>
                </a:gridCol>
                <a:gridCol w="1873986">
                  <a:extLst>
                    <a:ext uri="{9D8B030D-6E8A-4147-A177-3AD203B41FA5}">
                      <a16:colId xmlns:a16="http://schemas.microsoft.com/office/drawing/2014/main" val="1182798680"/>
                    </a:ext>
                  </a:extLst>
                </a:gridCol>
                <a:gridCol w="1659979">
                  <a:extLst>
                    <a:ext uri="{9D8B030D-6E8A-4147-A177-3AD203B41FA5}">
                      <a16:colId xmlns:a16="http://schemas.microsoft.com/office/drawing/2014/main" val="3457186022"/>
                    </a:ext>
                  </a:extLst>
                </a:gridCol>
              </a:tblGrid>
              <a:tr h="569044">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Public IP addresses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IP address association</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Dynamic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Static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3394654805"/>
                  </a:ext>
                </a:extLst>
              </a:tr>
              <a:tr h="569044">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Virtual Machine</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NIC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2531043496"/>
                  </a:ext>
                </a:extLst>
              </a:tr>
              <a:tr h="569044">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Load Balancer</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Front-end configuration</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3549406885"/>
                  </a:ext>
                </a:extLst>
              </a:tr>
              <a:tr h="569044">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VPN Gateway</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Gateway IP configuration</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No</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2585675026"/>
                  </a:ext>
                </a:extLst>
              </a:tr>
              <a:tr h="569044">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Application Gateway</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Front-end configuration</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No</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1441467203"/>
                  </a:ext>
                </a:extLst>
              </a:tr>
            </a:tbl>
          </a:graphicData>
        </a:graphic>
      </p:graphicFrame>
    </p:spTree>
    <p:extLst>
      <p:ext uri="{BB962C8B-B14F-4D97-AF65-F5344CB8AC3E}">
        <p14:creationId xmlns:p14="http://schemas.microsoft.com/office/powerpoint/2010/main" val="2857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Basic vs Standard SKUs</a:t>
            </a:r>
          </a:p>
        </p:txBody>
      </p:sp>
      <p:sp>
        <p:nvSpPr>
          <p:cNvPr id="5" name="Rectangle 4">
            <a:extLst>
              <a:ext uri="{FF2B5EF4-FFF2-40B4-BE49-F238E27FC236}">
                <a16:creationId xmlns:a16="http://schemas.microsoft.com/office/drawing/2014/main" id="{2E96A443-BEAD-48B7-8499-109BD565333F}"/>
              </a:ext>
            </a:extLst>
          </p:cNvPr>
          <p:cNvSpPr/>
          <p:nvPr/>
        </p:nvSpPr>
        <p:spPr>
          <a:xfrm>
            <a:off x="584200" y="5314931"/>
            <a:ext cx="10674096" cy="523220"/>
          </a:xfrm>
          <a:prstGeom prst="rect">
            <a:avLst/>
          </a:prstGeom>
        </p:spPr>
        <p:txBody>
          <a:bodyPr wrap="square">
            <a:spAutoFit/>
          </a:bodyPr>
          <a:lstStyle/>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Make the SKU selection when you create the public IP address</a:t>
            </a:r>
          </a:p>
        </p:txBody>
      </p:sp>
      <p:graphicFrame>
        <p:nvGraphicFramePr>
          <p:cNvPr id="2" name="Table 1">
            <a:extLst>
              <a:ext uri="{FF2B5EF4-FFF2-40B4-BE49-F238E27FC236}">
                <a16:creationId xmlns:a16="http://schemas.microsoft.com/office/drawing/2014/main" id="{1BE4B7BB-88BC-4FCA-A190-90A370DBECA2}"/>
              </a:ext>
            </a:extLst>
          </p:cNvPr>
          <p:cNvGraphicFramePr>
            <a:graphicFrameLocks noGrp="1"/>
          </p:cNvGraphicFramePr>
          <p:nvPr>
            <p:extLst/>
          </p:nvPr>
        </p:nvGraphicFramePr>
        <p:xfrm>
          <a:off x="584200" y="1345518"/>
          <a:ext cx="11025188" cy="3604961"/>
        </p:xfrm>
        <a:graphic>
          <a:graphicData uri="http://schemas.openxmlformats.org/drawingml/2006/table">
            <a:tbl>
              <a:tblPr firstRow="1" firstCol="1" bandRow="1">
                <a:tableStyleId>{5C22544A-7EE6-4342-B048-85BDC9FD1C3A}</a:tableStyleId>
              </a:tblPr>
              <a:tblGrid>
                <a:gridCol w="2647224">
                  <a:extLst>
                    <a:ext uri="{9D8B030D-6E8A-4147-A177-3AD203B41FA5}">
                      <a16:colId xmlns:a16="http://schemas.microsoft.com/office/drawing/2014/main" val="1206562821"/>
                    </a:ext>
                  </a:extLst>
                </a:gridCol>
                <a:gridCol w="4138867">
                  <a:extLst>
                    <a:ext uri="{9D8B030D-6E8A-4147-A177-3AD203B41FA5}">
                      <a16:colId xmlns:a16="http://schemas.microsoft.com/office/drawing/2014/main" val="3656710003"/>
                    </a:ext>
                  </a:extLst>
                </a:gridCol>
                <a:gridCol w="4239097">
                  <a:extLst>
                    <a:ext uri="{9D8B030D-6E8A-4147-A177-3AD203B41FA5}">
                      <a16:colId xmlns:a16="http://schemas.microsoft.com/office/drawing/2014/main" val="4107306837"/>
                    </a:ext>
                  </a:extLst>
                </a:gridCol>
              </a:tblGrid>
              <a:tr h="322996">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Feature</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Basic SKU</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Standard SKU</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extLst>
                  <a:ext uri="{0D108BD9-81ED-4DB2-BD59-A6C34878D82A}">
                    <a16:rowId xmlns:a16="http://schemas.microsoft.com/office/drawing/2014/main" val="2943074224"/>
                  </a:ext>
                </a:extLst>
              </a:tr>
              <a:tr h="322996">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IP assignment</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Static or dynamic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Static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extLst>
                  <a:ext uri="{0D108BD9-81ED-4DB2-BD59-A6C34878D82A}">
                    <a16:rowId xmlns:a16="http://schemas.microsoft.com/office/drawing/2014/main" val="174134999"/>
                  </a:ext>
                </a:extLst>
              </a:tr>
              <a:tr h="669504">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Security</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Open by default</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Are secure by default and closed to inbound traffic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extLst>
                  <a:ext uri="{0D108BD9-81ED-4DB2-BD59-A6C34878D82A}">
                    <a16:rowId xmlns:a16="http://schemas.microsoft.com/office/drawing/2014/main" val="3835502975"/>
                  </a:ext>
                </a:extLst>
              </a:tr>
              <a:tr h="1362520">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Resources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Network interfaces, VPN Gateways, Application Gateways, and Internet-facing load balancers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Network interfaces or public standard load balancers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extLst>
                  <a:ext uri="{0D108BD9-81ED-4DB2-BD59-A6C34878D82A}">
                    <a16:rowId xmlns:a16="http://schemas.microsoft.com/office/drawing/2014/main" val="2785272352"/>
                  </a:ext>
                </a:extLst>
              </a:tr>
              <a:tr h="322996">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Redundancy</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Not zone redundant</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Zone redundant by default</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0551" marR="60551" marT="0" marB="0"/>
                </a:tc>
                <a:extLst>
                  <a:ext uri="{0D108BD9-81ED-4DB2-BD59-A6C34878D82A}">
                    <a16:rowId xmlns:a16="http://schemas.microsoft.com/office/drawing/2014/main" val="2854738208"/>
                  </a:ext>
                </a:extLst>
              </a:tr>
            </a:tbl>
          </a:graphicData>
        </a:graphic>
      </p:graphicFrame>
    </p:spTree>
    <p:extLst>
      <p:ext uri="{BB962C8B-B14F-4D97-AF65-F5344CB8AC3E}">
        <p14:creationId xmlns:p14="http://schemas.microsoft.com/office/powerpoint/2010/main" val="319694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Private IP Addresses</a:t>
            </a:r>
          </a:p>
        </p:txBody>
      </p:sp>
      <p:sp>
        <p:nvSpPr>
          <p:cNvPr id="3" name="Text Placeholder 2">
            <a:extLst>
              <a:ext uri="{FF2B5EF4-FFF2-40B4-BE49-F238E27FC236}">
                <a16:creationId xmlns:a16="http://schemas.microsoft.com/office/drawing/2014/main" id="{F011A511-94DA-4606-BAD7-6EDD40AFB7A8}"/>
              </a:ext>
            </a:extLst>
          </p:cNvPr>
          <p:cNvSpPr>
            <a:spLocks noGrp="1"/>
          </p:cNvSpPr>
          <p:nvPr>
            <p:ph type="body" sz="quarter" idx="10"/>
          </p:nvPr>
        </p:nvSpPr>
        <p:spPr>
          <a:xfrm>
            <a:off x="584200" y="4754587"/>
            <a:ext cx="11018520" cy="1809726"/>
          </a:xfrm>
        </p:spPr>
        <p:txBody>
          <a:bodyPr/>
          <a:lstStyle/>
          <a:p>
            <a:pPr lvl="0"/>
            <a:r>
              <a:rPr lang="en-US" b="1" dirty="0"/>
              <a:t>Dynamic (default)</a:t>
            </a:r>
            <a:r>
              <a:rPr lang="en-US" dirty="0"/>
              <a:t>. Azure assigns the next available unassigned or unreserved IP address in the subnet's address range </a:t>
            </a:r>
          </a:p>
          <a:p>
            <a:pPr lvl="0"/>
            <a:r>
              <a:rPr lang="en-US" b="1" dirty="0"/>
              <a:t>Static.</a:t>
            </a:r>
            <a:r>
              <a:rPr lang="en-US" dirty="0"/>
              <a:t> You select and assign any unassigned or unreserved IP address in the subnet's address range </a:t>
            </a:r>
          </a:p>
        </p:txBody>
      </p:sp>
      <p:sp>
        <p:nvSpPr>
          <p:cNvPr id="8" name="Text Placeholder 5">
            <a:extLst>
              <a:ext uri="{FF2B5EF4-FFF2-40B4-BE49-F238E27FC236}">
                <a16:creationId xmlns:a16="http://schemas.microsoft.com/office/drawing/2014/main" id="{84137815-39F7-4B2B-8426-D2628B1D5665}"/>
              </a:ext>
            </a:extLst>
          </p:cNvPr>
          <p:cNvSpPr txBox="1">
            <a:spLocks/>
          </p:cNvSpPr>
          <p:nvPr/>
        </p:nvSpPr>
        <p:spPr>
          <a:xfrm>
            <a:off x="603009" y="1449632"/>
            <a:ext cx="4670328"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600" b="1" dirty="0"/>
          </a:p>
        </p:txBody>
      </p:sp>
      <p:graphicFrame>
        <p:nvGraphicFramePr>
          <p:cNvPr id="9" name="Table 8">
            <a:extLst>
              <a:ext uri="{FF2B5EF4-FFF2-40B4-BE49-F238E27FC236}">
                <a16:creationId xmlns:a16="http://schemas.microsoft.com/office/drawing/2014/main" id="{C82CA4EF-9753-473D-AD58-920D3A0EA892}"/>
              </a:ext>
            </a:extLst>
          </p:cNvPr>
          <p:cNvGraphicFramePr>
            <a:graphicFrameLocks noGrp="1"/>
          </p:cNvGraphicFramePr>
          <p:nvPr>
            <p:extLst/>
          </p:nvPr>
        </p:nvGraphicFramePr>
        <p:xfrm>
          <a:off x="584199" y="1435100"/>
          <a:ext cx="10113028" cy="2945617"/>
        </p:xfrm>
        <a:graphic>
          <a:graphicData uri="http://schemas.openxmlformats.org/drawingml/2006/table">
            <a:tbl>
              <a:tblPr firstRow="1" firstCol="1" bandRow="1">
                <a:tableStyleId>{5C22544A-7EE6-4342-B048-85BDC9FD1C3A}</a:tableStyleId>
              </a:tblPr>
              <a:tblGrid>
                <a:gridCol w="2527716">
                  <a:extLst>
                    <a:ext uri="{9D8B030D-6E8A-4147-A177-3AD203B41FA5}">
                      <a16:colId xmlns:a16="http://schemas.microsoft.com/office/drawing/2014/main" val="3958975764"/>
                    </a:ext>
                  </a:extLst>
                </a:gridCol>
                <a:gridCol w="2527716">
                  <a:extLst>
                    <a:ext uri="{9D8B030D-6E8A-4147-A177-3AD203B41FA5}">
                      <a16:colId xmlns:a16="http://schemas.microsoft.com/office/drawing/2014/main" val="2354717621"/>
                    </a:ext>
                  </a:extLst>
                </a:gridCol>
                <a:gridCol w="2528798">
                  <a:extLst>
                    <a:ext uri="{9D8B030D-6E8A-4147-A177-3AD203B41FA5}">
                      <a16:colId xmlns:a16="http://schemas.microsoft.com/office/drawing/2014/main" val="1131238555"/>
                    </a:ext>
                  </a:extLst>
                </a:gridCol>
                <a:gridCol w="2528798">
                  <a:extLst>
                    <a:ext uri="{9D8B030D-6E8A-4147-A177-3AD203B41FA5}">
                      <a16:colId xmlns:a16="http://schemas.microsoft.com/office/drawing/2014/main" val="1892619202"/>
                    </a:ext>
                  </a:extLst>
                </a:gridCol>
              </a:tblGrid>
              <a:tr h="785371">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Private IP Addresses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IP address association</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Dynamic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Static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1702162536"/>
                  </a:ext>
                </a:extLst>
              </a:tr>
              <a:tr h="530266">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Virtual Machine</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NIC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3308074148"/>
                  </a:ext>
                </a:extLst>
              </a:tr>
              <a:tr h="785371">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Internal Load Balancer</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Front-end configuration</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3972633377"/>
                  </a:ext>
                </a:extLst>
              </a:tr>
              <a:tr h="785371">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Application Gateway</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Front-end configuration</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1734450399"/>
                  </a:ext>
                </a:extLst>
              </a:tr>
            </a:tbl>
          </a:graphicData>
        </a:graphic>
      </p:graphicFrame>
    </p:spTree>
    <p:extLst>
      <p:ext uri="{BB962C8B-B14F-4D97-AF65-F5344CB8AC3E}">
        <p14:creationId xmlns:p14="http://schemas.microsoft.com/office/powerpoint/2010/main" val="309554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IP Settings</a:t>
            </a:r>
          </a:p>
        </p:txBody>
      </p:sp>
      <p:sp>
        <p:nvSpPr>
          <p:cNvPr id="3" name="Text Placeholder 2">
            <a:extLst>
              <a:ext uri="{FF2B5EF4-FFF2-40B4-BE49-F238E27FC236}">
                <a16:creationId xmlns:a16="http://schemas.microsoft.com/office/drawing/2014/main" id="{E1D73DE5-78B4-4D65-9685-E09A2342E9F8}"/>
              </a:ext>
            </a:extLst>
          </p:cNvPr>
          <p:cNvSpPr>
            <a:spLocks noGrp="1"/>
          </p:cNvSpPr>
          <p:nvPr>
            <p:ph type="body" sz="quarter" idx="10"/>
          </p:nvPr>
        </p:nvSpPr>
        <p:spPr>
          <a:xfrm>
            <a:off x="590868" y="3511360"/>
            <a:ext cx="11018520" cy="2757678"/>
          </a:xfrm>
        </p:spPr>
        <p:txBody>
          <a:bodyPr/>
          <a:lstStyle/>
          <a:p>
            <a:r>
              <a:rPr lang="en-US" dirty="0"/>
              <a:t>If public IP addresses are optional, how will you manage the virtual machine?</a:t>
            </a:r>
          </a:p>
          <a:p>
            <a:r>
              <a:rPr lang="en-US" dirty="0"/>
              <a:t>In the Azure portal, IP configurations are managed on the network interface not within the virtual machine.</a:t>
            </a:r>
          </a:p>
          <a:p>
            <a:r>
              <a:rPr lang="en-US" dirty="0"/>
              <a:t>Changes to the network interface may result in a virtual machine restart.</a:t>
            </a:r>
          </a:p>
        </p:txBody>
      </p:sp>
      <p:pic>
        <p:nvPicPr>
          <p:cNvPr id="5" name="Picture 4" descr="Screenshot of IP configurations page with settings for two subnets, ipconfig1 and ipconfig2, their type whether primary or secondary, and their private or public IP addresses (as applicable(, and whether static or dynamic. ">
            <a:extLst>
              <a:ext uri="{FF2B5EF4-FFF2-40B4-BE49-F238E27FC236}">
                <a16:creationId xmlns:a16="http://schemas.microsoft.com/office/drawing/2014/main" id="{FB2D66DB-40C5-46FE-8E82-AE0FD907F0AE}"/>
              </a:ext>
            </a:extLst>
          </p:cNvPr>
          <p:cNvPicPr>
            <a:picLocks noChangeAspect="1"/>
          </p:cNvPicPr>
          <p:nvPr/>
        </p:nvPicPr>
        <p:blipFill>
          <a:blip r:embed="rId3"/>
          <a:stretch>
            <a:fillRect/>
          </a:stretch>
        </p:blipFill>
        <p:spPr>
          <a:xfrm>
            <a:off x="1979112" y="1232899"/>
            <a:ext cx="8242126" cy="2186705"/>
          </a:xfrm>
          <a:prstGeom prst="rect">
            <a:avLst/>
          </a:prstGeom>
          <a:ln>
            <a:solidFill>
              <a:schemeClr val="tx1"/>
            </a:solidFill>
          </a:ln>
        </p:spPr>
      </p:pic>
    </p:spTree>
    <p:extLst>
      <p:ext uri="{BB962C8B-B14F-4D97-AF65-F5344CB8AC3E}">
        <p14:creationId xmlns:p14="http://schemas.microsoft.com/office/powerpoint/2010/main" val="6863615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04: Network Routing</a:t>
            </a:r>
          </a:p>
        </p:txBody>
      </p:sp>
    </p:spTree>
    <p:extLst>
      <p:ext uri="{BB962C8B-B14F-4D97-AF65-F5344CB8AC3E}">
        <p14:creationId xmlns:p14="http://schemas.microsoft.com/office/powerpoint/2010/main" val="182669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System Routes</a:t>
            </a:r>
          </a:p>
        </p:txBody>
      </p:sp>
      <p:sp>
        <p:nvSpPr>
          <p:cNvPr id="10" name="Text Placeholder 5">
            <a:extLst>
              <a:ext uri="{FF2B5EF4-FFF2-40B4-BE49-F238E27FC236}">
                <a16:creationId xmlns:a16="http://schemas.microsoft.com/office/drawing/2014/main" id="{D6B86ACE-7EB3-48D6-BB84-628A9CF9B6C4}"/>
              </a:ext>
            </a:extLst>
          </p:cNvPr>
          <p:cNvSpPr>
            <a:spLocks noGrp="1"/>
          </p:cNvSpPr>
          <p:nvPr>
            <p:ph type="body" sz="quarter" idx="10"/>
          </p:nvPr>
        </p:nvSpPr>
        <p:spPr>
          <a:xfrm>
            <a:off x="588263" y="1444153"/>
            <a:ext cx="5950323" cy="4819781"/>
          </a:xfrm>
        </p:spPr>
        <p:txBody>
          <a:bodyPr/>
          <a:lstStyle/>
          <a:p>
            <a:pPr marL="0" indent="0">
              <a:buNone/>
            </a:pPr>
            <a:r>
              <a:rPr lang="en-US" dirty="0"/>
              <a:t>System routes direct network traffic between virtual machines, on-premises networks, and the Internet</a:t>
            </a:r>
          </a:p>
          <a:p>
            <a:pPr marL="0" indent="0">
              <a:buNone/>
            </a:pPr>
            <a:endParaRPr lang="en-US" sz="1100" dirty="0"/>
          </a:p>
          <a:p>
            <a:r>
              <a:rPr lang="en-US" sz="2400" dirty="0"/>
              <a:t>Traffic between VMs in the same subnet</a:t>
            </a:r>
          </a:p>
          <a:p>
            <a:r>
              <a:rPr lang="en-US" sz="2400" dirty="0"/>
              <a:t>Between VMs in different subnets in the same virtual network</a:t>
            </a:r>
          </a:p>
          <a:p>
            <a:r>
              <a:rPr lang="en-US" sz="2400" dirty="0"/>
              <a:t>Data flow from VMs to the Internet</a:t>
            </a:r>
          </a:p>
          <a:p>
            <a:r>
              <a:rPr lang="en-US" sz="2400" dirty="0"/>
              <a:t>Communication between VMs using a VNet-to-VNet VPN</a:t>
            </a:r>
          </a:p>
          <a:p>
            <a:r>
              <a:rPr lang="en-US" sz="2400" dirty="0"/>
              <a:t>Site-to-Site and ExpressRoute communication through the VPN gateway </a:t>
            </a:r>
          </a:p>
        </p:txBody>
      </p:sp>
      <p:pic>
        <p:nvPicPr>
          <p:cNvPr id="4" name="Picture 3" descr="Diagram of two subnets. One subnet is using a System route to access the internet. The other subnet is using a System route to access the first subnet. Both subnets are accessing a route table. ">
            <a:extLst>
              <a:ext uri="{FF2B5EF4-FFF2-40B4-BE49-F238E27FC236}">
                <a16:creationId xmlns:a16="http://schemas.microsoft.com/office/drawing/2014/main" id="{A26D4932-EEEE-46C9-B03F-3B713029C0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14967" y="1587013"/>
            <a:ext cx="5109206" cy="4400429"/>
          </a:xfrm>
          <a:prstGeom prst="rect">
            <a:avLst/>
          </a:prstGeom>
          <a:noFill/>
        </p:spPr>
      </p:pic>
    </p:spTree>
    <p:extLst>
      <p:ext uri="{BB962C8B-B14F-4D97-AF65-F5344CB8AC3E}">
        <p14:creationId xmlns:p14="http://schemas.microsoft.com/office/powerpoint/2010/main" val="22483826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User Defined Routes</a:t>
            </a:r>
          </a:p>
        </p:txBody>
      </p:sp>
      <p:pic>
        <p:nvPicPr>
          <p:cNvPr id="5" name="Picture 4" descr="Diagram of a subnet using a UDR to access an NVA and then the internet. The subnet is using another UDR and NVA to access the backend subnet. ">
            <a:extLst>
              <a:ext uri="{FF2B5EF4-FFF2-40B4-BE49-F238E27FC236}">
                <a16:creationId xmlns:a16="http://schemas.microsoft.com/office/drawing/2014/main" id="{547D00E3-6514-4D57-B115-0EFD9BB6C727}"/>
              </a:ext>
            </a:extLst>
          </p:cNvPr>
          <p:cNvPicPr/>
          <p:nvPr/>
        </p:nvPicPr>
        <p:blipFill>
          <a:blip r:embed="rId3"/>
          <a:stretch>
            <a:fillRect/>
          </a:stretch>
        </p:blipFill>
        <p:spPr>
          <a:xfrm>
            <a:off x="6659563" y="1202499"/>
            <a:ext cx="5238750" cy="4446739"/>
          </a:xfrm>
          <a:prstGeom prst="rect">
            <a:avLst/>
          </a:prstGeom>
        </p:spPr>
      </p:pic>
      <p:sp>
        <p:nvSpPr>
          <p:cNvPr id="4" name="Text Placeholder 3">
            <a:extLst>
              <a:ext uri="{FF2B5EF4-FFF2-40B4-BE49-F238E27FC236}">
                <a16:creationId xmlns:a16="http://schemas.microsoft.com/office/drawing/2014/main" id="{45117791-B2FA-4BBA-A216-8A5879167CE1}"/>
              </a:ext>
            </a:extLst>
          </p:cNvPr>
          <p:cNvSpPr>
            <a:spLocks noGrp="1"/>
          </p:cNvSpPr>
          <p:nvPr>
            <p:ph type="body" sz="quarter" idx="10"/>
          </p:nvPr>
        </p:nvSpPr>
        <p:spPr>
          <a:xfrm>
            <a:off x="584200" y="1435497"/>
            <a:ext cx="5829126" cy="4912114"/>
          </a:xfrm>
        </p:spPr>
        <p:txBody>
          <a:bodyPr/>
          <a:lstStyle/>
          <a:p>
            <a:r>
              <a:rPr lang="en-US" dirty="0"/>
              <a:t>A route table contains a set of rules, called routes, that specifies how packets should be routed in a virtual network</a:t>
            </a:r>
          </a:p>
          <a:p>
            <a:r>
              <a:rPr lang="en-US" dirty="0"/>
              <a:t>User-defined routes are custom routes that control network traffic by defining routes that specify the next hop of the traffic flow </a:t>
            </a:r>
          </a:p>
          <a:p>
            <a:r>
              <a:rPr lang="en-US" dirty="0"/>
              <a:t>The next hop can be a virtual network gateway, virtual network, internet, or virtual appliance </a:t>
            </a:r>
          </a:p>
        </p:txBody>
      </p:sp>
    </p:spTree>
    <p:extLst>
      <p:ext uri="{BB962C8B-B14F-4D97-AF65-F5344CB8AC3E}">
        <p14:creationId xmlns:p14="http://schemas.microsoft.com/office/powerpoint/2010/main" val="23353418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Routing Example</a:t>
            </a:r>
          </a:p>
        </p:txBody>
      </p:sp>
      <p:sp>
        <p:nvSpPr>
          <p:cNvPr id="2" name="Text Placeholder 1">
            <a:extLst>
              <a:ext uri="{FF2B5EF4-FFF2-40B4-BE49-F238E27FC236}">
                <a16:creationId xmlns:a16="http://schemas.microsoft.com/office/drawing/2014/main" id="{A551D73F-6918-4FA2-841A-0AB7C632E772}"/>
              </a:ext>
            </a:extLst>
          </p:cNvPr>
          <p:cNvSpPr>
            <a:spLocks noGrp="1"/>
          </p:cNvSpPr>
          <p:nvPr>
            <p:ph type="body" sz="quarter" idx="10"/>
          </p:nvPr>
        </p:nvSpPr>
        <p:spPr>
          <a:xfrm>
            <a:off x="584200" y="4892681"/>
            <a:ext cx="11018520" cy="1465016"/>
          </a:xfrm>
        </p:spPr>
        <p:txBody>
          <a:bodyPr/>
          <a:lstStyle/>
          <a:p>
            <a:pPr marL="514350" indent="-514350">
              <a:buFont typeface="+mj-lt"/>
              <a:buAutoNum type="arabicPeriod"/>
            </a:pPr>
            <a:r>
              <a:rPr lang="en-US" dirty="0"/>
              <a:t>Create the route table</a:t>
            </a:r>
          </a:p>
          <a:p>
            <a:pPr marL="514350" indent="-514350">
              <a:buFont typeface="+mj-lt"/>
              <a:buAutoNum type="arabicPeriod"/>
            </a:pPr>
            <a:r>
              <a:rPr lang="en-US" dirty="0"/>
              <a:t>Create the route</a:t>
            </a:r>
          </a:p>
          <a:p>
            <a:pPr marL="514350" indent="-514350">
              <a:buFont typeface="+mj-lt"/>
              <a:buAutoNum type="arabicPeriod"/>
            </a:pPr>
            <a:r>
              <a:rPr lang="en-US" dirty="0"/>
              <a:t>Associate the route to the subnet</a:t>
            </a:r>
          </a:p>
        </p:txBody>
      </p:sp>
      <p:pic>
        <p:nvPicPr>
          <p:cNvPr id="6" name="Picture 5" descr="Diagram of three subnets within a Vnet as described in the text: private, DMZ, and public. A route table is also displayed.">
            <a:extLst>
              <a:ext uri="{FF2B5EF4-FFF2-40B4-BE49-F238E27FC236}">
                <a16:creationId xmlns:a16="http://schemas.microsoft.com/office/drawing/2014/main" id="{57B316FA-CF43-42EC-9D0C-41811B706A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08650" y="1435100"/>
            <a:ext cx="8699854" cy="3470899"/>
          </a:xfrm>
          <a:prstGeom prst="rect">
            <a:avLst/>
          </a:prstGeom>
          <a:noFill/>
        </p:spPr>
      </p:pic>
    </p:spTree>
    <p:extLst>
      <p:ext uri="{BB962C8B-B14F-4D97-AF65-F5344CB8AC3E}">
        <p14:creationId xmlns:p14="http://schemas.microsoft.com/office/powerpoint/2010/main" val="15762157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1. Create Route Table (BGP)</a:t>
            </a:r>
          </a:p>
        </p:txBody>
      </p:sp>
      <p:pic>
        <p:nvPicPr>
          <p:cNvPr id="5" name="Picture 4" descr="Screenshot of the Create route table page. BGP route propagation is Enabled. ">
            <a:extLst>
              <a:ext uri="{FF2B5EF4-FFF2-40B4-BE49-F238E27FC236}">
                <a16:creationId xmlns:a16="http://schemas.microsoft.com/office/drawing/2014/main" id="{0E1F4234-8C0E-4D12-B194-57D06D4C297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41085" y="1435100"/>
            <a:ext cx="3868303" cy="3913514"/>
          </a:xfrm>
          <a:prstGeom prst="rect">
            <a:avLst/>
          </a:prstGeom>
          <a:noFill/>
          <a:ln>
            <a:solidFill>
              <a:schemeClr val="tx1"/>
            </a:solidFill>
          </a:ln>
        </p:spPr>
      </p:pic>
      <p:sp>
        <p:nvSpPr>
          <p:cNvPr id="3" name="Text Placeholder 2">
            <a:extLst>
              <a:ext uri="{FF2B5EF4-FFF2-40B4-BE49-F238E27FC236}">
                <a16:creationId xmlns:a16="http://schemas.microsoft.com/office/drawing/2014/main" id="{0C2447D8-0BF7-4882-B338-E3D8A7FC4B75}"/>
              </a:ext>
            </a:extLst>
          </p:cNvPr>
          <p:cNvSpPr>
            <a:spLocks noGrp="1"/>
          </p:cNvSpPr>
          <p:nvPr>
            <p:ph type="body" sz="quarter" idx="10"/>
          </p:nvPr>
        </p:nvSpPr>
        <p:spPr>
          <a:xfrm>
            <a:off x="584200" y="1435497"/>
            <a:ext cx="6167329" cy="4050340"/>
          </a:xfrm>
        </p:spPr>
        <p:txBody>
          <a:bodyPr/>
          <a:lstStyle/>
          <a:p>
            <a:r>
              <a:rPr lang="en-US" dirty="0"/>
              <a:t>BGP is a standard routing protocol used to exchange routing and reachability information between two or more networks </a:t>
            </a:r>
          </a:p>
          <a:p>
            <a:r>
              <a:rPr lang="en-US" dirty="0"/>
              <a:t>Routes are automatically added to the route table of all subnets with BGP propagation enabled</a:t>
            </a:r>
          </a:p>
          <a:p>
            <a:r>
              <a:rPr lang="en-US" dirty="0"/>
              <a:t>In most situations you will want to enable BGP route propagation</a:t>
            </a:r>
          </a:p>
        </p:txBody>
      </p:sp>
    </p:spTree>
    <p:extLst>
      <p:ext uri="{BB962C8B-B14F-4D97-AF65-F5344CB8AC3E}">
        <p14:creationId xmlns:p14="http://schemas.microsoft.com/office/powerpoint/2010/main" val="28730609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0918" y="2240875"/>
            <a:ext cx="4358644" cy="1661993"/>
          </a:xfrm>
        </p:spPr>
        <p:txBody>
          <a:bodyPr/>
          <a:lstStyle/>
          <a:p>
            <a:r>
              <a:rPr lang="en-US" dirty="0"/>
              <a:t>AZ-100.4</a:t>
            </a:r>
            <a:br>
              <a:rPr lang="en-US" dirty="0"/>
            </a:br>
            <a:r>
              <a:rPr lang="en-US" dirty="0"/>
              <a:t>Module 01: Azure Virtual Networks</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Create the Route</a:t>
            </a:r>
          </a:p>
        </p:txBody>
      </p:sp>
      <p:sp>
        <p:nvSpPr>
          <p:cNvPr id="4" name="Text Placeholder 5">
            <a:extLst>
              <a:ext uri="{FF2B5EF4-FFF2-40B4-BE49-F238E27FC236}">
                <a16:creationId xmlns:a16="http://schemas.microsoft.com/office/drawing/2014/main" id="{464B6B0F-EC30-4AD4-96AA-84A648B2C2B0}"/>
              </a:ext>
            </a:extLst>
          </p:cNvPr>
          <p:cNvSpPr>
            <a:spLocks noGrp="1"/>
          </p:cNvSpPr>
          <p:nvPr>
            <p:ph type="body" sz="quarter" idx="10"/>
          </p:nvPr>
        </p:nvSpPr>
        <p:spPr>
          <a:xfrm>
            <a:off x="584200" y="1435497"/>
            <a:ext cx="6705948" cy="3619452"/>
          </a:xfrm>
        </p:spPr>
        <p:txBody>
          <a:bodyPr/>
          <a:lstStyle/>
          <a:p>
            <a:r>
              <a:rPr lang="en-US" dirty="0"/>
              <a:t>When you create a route there are several Next hop types </a:t>
            </a:r>
          </a:p>
          <a:p>
            <a:r>
              <a:rPr lang="en-US" dirty="0"/>
              <a:t>In this example, any private subnet IP addresses will be sent to the virtual appliance </a:t>
            </a:r>
          </a:p>
          <a:p>
            <a:r>
              <a:rPr lang="en-US" dirty="0"/>
              <a:t>Other choices are Virtual network gateway, Virtual network, Internet, and None</a:t>
            </a:r>
          </a:p>
        </p:txBody>
      </p:sp>
      <p:pic>
        <p:nvPicPr>
          <p:cNvPr id="7" name="Picture 6" descr="Screenshot of the Add route page. The Next hop type drop-down is highlighted. Virtual appliance is selected. ">
            <a:extLst>
              <a:ext uri="{FF2B5EF4-FFF2-40B4-BE49-F238E27FC236}">
                <a16:creationId xmlns:a16="http://schemas.microsoft.com/office/drawing/2014/main" id="{776D9845-5FA7-487D-93CF-2953F12867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78247" y="1435099"/>
            <a:ext cx="4031141" cy="4665075"/>
          </a:xfrm>
          <a:prstGeom prst="rect">
            <a:avLst/>
          </a:prstGeom>
          <a:noFill/>
          <a:ln>
            <a:solidFill>
              <a:schemeClr val="tx1"/>
            </a:solidFill>
          </a:ln>
        </p:spPr>
      </p:pic>
    </p:spTree>
    <p:extLst>
      <p:ext uri="{BB962C8B-B14F-4D97-AF65-F5344CB8AC3E}">
        <p14:creationId xmlns:p14="http://schemas.microsoft.com/office/powerpoint/2010/main" val="37053873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3. Associate Route to Subnet</a:t>
            </a:r>
          </a:p>
        </p:txBody>
      </p:sp>
      <p:sp>
        <p:nvSpPr>
          <p:cNvPr id="3" name="Text Placeholder 2">
            <a:extLst>
              <a:ext uri="{FF2B5EF4-FFF2-40B4-BE49-F238E27FC236}">
                <a16:creationId xmlns:a16="http://schemas.microsoft.com/office/drawing/2014/main" id="{13999A32-F504-479E-9A9E-50160343265D}"/>
              </a:ext>
            </a:extLst>
          </p:cNvPr>
          <p:cNvSpPr>
            <a:spLocks noGrp="1"/>
          </p:cNvSpPr>
          <p:nvPr>
            <p:ph type="body" sz="quarter" idx="10"/>
          </p:nvPr>
        </p:nvSpPr>
        <p:spPr>
          <a:xfrm>
            <a:off x="590868" y="1435100"/>
            <a:ext cx="3605351" cy="3619452"/>
          </a:xfrm>
        </p:spPr>
        <p:txBody>
          <a:bodyPr/>
          <a:lstStyle/>
          <a:p>
            <a:r>
              <a:rPr lang="en-US" dirty="0"/>
              <a:t>Each subnet can have zero or one route table associated to it</a:t>
            </a:r>
          </a:p>
          <a:p>
            <a:r>
              <a:rPr lang="en-US" dirty="0"/>
              <a:t>In our example, the Public subnet will be associated with the routing table </a:t>
            </a:r>
          </a:p>
          <a:p>
            <a:endParaRPr lang="en-US" dirty="0"/>
          </a:p>
        </p:txBody>
      </p:sp>
      <p:pic>
        <p:nvPicPr>
          <p:cNvPr id="4" name="Picture 3" descr="Screenshot of a route table being associated with a virtual network. ">
            <a:extLst>
              <a:ext uri="{FF2B5EF4-FFF2-40B4-BE49-F238E27FC236}">
                <a16:creationId xmlns:a16="http://schemas.microsoft.com/office/drawing/2014/main" id="{2F811640-4801-42AB-B67C-FF1624E2E9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34432" y="1435100"/>
            <a:ext cx="6874956" cy="3698215"/>
          </a:xfrm>
          <a:prstGeom prst="rect">
            <a:avLst/>
          </a:prstGeom>
          <a:noFill/>
          <a:ln>
            <a:solidFill>
              <a:schemeClr val="tx1"/>
            </a:solidFill>
          </a:ln>
        </p:spPr>
      </p:pic>
    </p:spTree>
    <p:extLst>
      <p:ext uri="{BB962C8B-B14F-4D97-AF65-F5344CB8AC3E}">
        <p14:creationId xmlns:p14="http://schemas.microsoft.com/office/powerpoint/2010/main" val="30966857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Routing Algorithms (Longest prefix match)</a:t>
            </a:r>
          </a:p>
        </p:txBody>
      </p:sp>
      <p:graphicFrame>
        <p:nvGraphicFramePr>
          <p:cNvPr id="5" name="Table 4">
            <a:extLst>
              <a:ext uri="{FF2B5EF4-FFF2-40B4-BE49-F238E27FC236}">
                <a16:creationId xmlns:a16="http://schemas.microsoft.com/office/drawing/2014/main" id="{7F788243-76CD-46B4-9EA1-DADDF1A5956C}"/>
              </a:ext>
            </a:extLst>
          </p:cNvPr>
          <p:cNvGraphicFramePr>
            <a:graphicFrameLocks noGrp="1"/>
          </p:cNvGraphicFramePr>
          <p:nvPr>
            <p:extLst/>
          </p:nvPr>
        </p:nvGraphicFramePr>
        <p:xfrm>
          <a:off x="1326588" y="1435100"/>
          <a:ext cx="9044964" cy="2059536"/>
        </p:xfrm>
        <a:graphic>
          <a:graphicData uri="http://schemas.openxmlformats.org/drawingml/2006/table">
            <a:tbl>
              <a:tblPr firstRow="1" firstCol="1" bandRow="1">
                <a:tableStyleId>{5C22544A-7EE6-4342-B048-85BDC9FD1C3A}</a:tableStyleId>
              </a:tblPr>
              <a:tblGrid>
                <a:gridCol w="3014988">
                  <a:extLst>
                    <a:ext uri="{9D8B030D-6E8A-4147-A177-3AD203B41FA5}">
                      <a16:colId xmlns:a16="http://schemas.microsoft.com/office/drawing/2014/main" val="4226413714"/>
                    </a:ext>
                  </a:extLst>
                </a:gridCol>
                <a:gridCol w="2637929">
                  <a:extLst>
                    <a:ext uri="{9D8B030D-6E8A-4147-A177-3AD203B41FA5}">
                      <a16:colId xmlns:a16="http://schemas.microsoft.com/office/drawing/2014/main" val="1359153597"/>
                    </a:ext>
                  </a:extLst>
                </a:gridCol>
                <a:gridCol w="3392047">
                  <a:extLst>
                    <a:ext uri="{9D8B030D-6E8A-4147-A177-3AD203B41FA5}">
                      <a16:colId xmlns:a16="http://schemas.microsoft.com/office/drawing/2014/main" val="2364606191"/>
                    </a:ext>
                  </a:extLst>
                </a:gridCol>
              </a:tblGrid>
              <a:tr h="686512">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Source</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Address prefixes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Next hop type</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2919893989"/>
                  </a:ext>
                </a:extLst>
              </a:tr>
              <a:tr h="686512">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System</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10.0.0.0/24</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Internet (selected)</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3711959206"/>
                  </a:ext>
                </a:extLst>
              </a:tr>
              <a:tr h="686512">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System</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10.0.0.0/16</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Virtual network gateway</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tc>
                <a:extLst>
                  <a:ext uri="{0D108BD9-81ED-4DB2-BD59-A6C34878D82A}">
                    <a16:rowId xmlns:a16="http://schemas.microsoft.com/office/drawing/2014/main" val="84119329"/>
                  </a:ext>
                </a:extLst>
              </a:tr>
            </a:tbl>
          </a:graphicData>
        </a:graphic>
      </p:graphicFrame>
      <p:sp>
        <p:nvSpPr>
          <p:cNvPr id="3" name="Text Placeholder 2">
            <a:extLst>
              <a:ext uri="{FF2B5EF4-FFF2-40B4-BE49-F238E27FC236}">
                <a16:creationId xmlns:a16="http://schemas.microsoft.com/office/drawing/2014/main" id="{28038C8B-ABEC-4D18-A290-5CCA4E10F6F1}"/>
              </a:ext>
            </a:extLst>
          </p:cNvPr>
          <p:cNvSpPr>
            <a:spLocks noGrp="1"/>
          </p:cNvSpPr>
          <p:nvPr>
            <p:ph type="body" sz="quarter" idx="10"/>
          </p:nvPr>
        </p:nvSpPr>
        <p:spPr>
          <a:xfrm>
            <a:off x="584200" y="3978281"/>
            <a:ext cx="11018520" cy="1895904"/>
          </a:xfrm>
        </p:spPr>
        <p:txBody>
          <a:bodyPr/>
          <a:lstStyle/>
          <a:p>
            <a:r>
              <a:rPr lang="en-US" dirty="0"/>
              <a:t>What if a destination address matches two routes in the routing table? </a:t>
            </a:r>
          </a:p>
          <a:p>
            <a:r>
              <a:rPr lang="en-US" dirty="0"/>
              <a:t>Azure selects a route using the longest prefix match algorithm, which is the 10.0.0.0/24 route.</a:t>
            </a:r>
          </a:p>
          <a:p>
            <a:endParaRPr lang="en-US" dirty="0"/>
          </a:p>
        </p:txBody>
      </p:sp>
    </p:spTree>
    <p:extLst>
      <p:ext uri="{BB962C8B-B14F-4D97-AF65-F5344CB8AC3E}">
        <p14:creationId xmlns:p14="http://schemas.microsoft.com/office/powerpoint/2010/main" val="2337903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Routing Algorithms (Route priorities)</a:t>
            </a:r>
          </a:p>
        </p:txBody>
      </p:sp>
      <p:sp>
        <p:nvSpPr>
          <p:cNvPr id="7" name="Text Placeholder 5">
            <a:extLst>
              <a:ext uri="{FF2B5EF4-FFF2-40B4-BE49-F238E27FC236}">
                <a16:creationId xmlns:a16="http://schemas.microsoft.com/office/drawing/2014/main" id="{9E208C9A-FBD7-4620-B22A-36608B17B5DC}"/>
              </a:ext>
            </a:extLst>
          </p:cNvPr>
          <p:cNvSpPr txBox="1">
            <a:spLocks/>
          </p:cNvSpPr>
          <p:nvPr/>
        </p:nvSpPr>
        <p:spPr>
          <a:xfrm>
            <a:off x="584200" y="3028472"/>
            <a:ext cx="11022042" cy="241296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buNone/>
            </a:pPr>
            <a:r>
              <a:rPr lang="en-US" sz="2800" dirty="0">
                <a:latin typeface="Segoe UI Semilight" panose="020B0402040204020203" pitchFamily="34" charset="0"/>
                <a:cs typeface="Segoe UI Semilight" panose="020B0402040204020203" pitchFamily="34" charset="0"/>
              </a:rPr>
              <a:t>When the address prefixes are the same, Azure selects the route type, based on priority:</a:t>
            </a:r>
          </a:p>
          <a:p>
            <a:pPr marL="742950" lvl="1" indent="-514350">
              <a:buFont typeface="+mj-lt"/>
              <a:buAutoNum type="arabicPeriod"/>
            </a:pPr>
            <a:r>
              <a:rPr lang="en-US" sz="2800" dirty="0">
                <a:latin typeface="Segoe UI Semilight" panose="020B0402040204020203" pitchFamily="34" charset="0"/>
                <a:cs typeface="Segoe UI Semilight" panose="020B0402040204020203" pitchFamily="34" charset="0"/>
              </a:rPr>
              <a:t>User-defined route</a:t>
            </a:r>
          </a:p>
          <a:p>
            <a:pPr marL="742950" lvl="1" indent="-514350">
              <a:buFont typeface="+mj-lt"/>
              <a:buAutoNum type="arabicPeriod"/>
            </a:pPr>
            <a:r>
              <a:rPr lang="en-US" sz="2800" dirty="0">
                <a:latin typeface="Segoe UI Semilight" panose="020B0402040204020203" pitchFamily="34" charset="0"/>
                <a:cs typeface="Segoe UI Semilight" panose="020B0402040204020203" pitchFamily="34" charset="0"/>
              </a:rPr>
              <a:t>BGP route</a:t>
            </a:r>
          </a:p>
          <a:p>
            <a:pPr marL="742950" lvl="1" indent="-514350">
              <a:buFont typeface="+mj-lt"/>
              <a:buAutoNum type="arabicPeriod"/>
            </a:pPr>
            <a:r>
              <a:rPr lang="en-US" sz="2800" dirty="0">
                <a:latin typeface="Segoe UI Semilight" panose="020B0402040204020203" pitchFamily="34" charset="0"/>
                <a:cs typeface="Segoe UI Semilight" panose="020B0402040204020203" pitchFamily="34" charset="0"/>
              </a:rPr>
              <a:t>System route</a:t>
            </a:r>
            <a:r>
              <a:rPr lang="en-US" sz="2800" b="1" dirty="0">
                <a:latin typeface="Segoe UI Semilight" panose="020B0402040204020203" pitchFamily="34" charset="0"/>
                <a:cs typeface="Segoe UI Semilight" panose="020B0402040204020203" pitchFamily="34" charset="0"/>
              </a:rPr>
              <a:t> </a:t>
            </a:r>
          </a:p>
        </p:txBody>
      </p:sp>
      <p:graphicFrame>
        <p:nvGraphicFramePr>
          <p:cNvPr id="6" name="Table 5">
            <a:extLst>
              <a:ext uri="{FF2B5EF4-FFF2-40B4-BE49-F238E27FC236}">
                <a16:creationId xmlns:a16="http://schemas.microsoft.com/office/drawing/2014/main" id="{23B07D0C-745E-44BB-9EB2-C2B5341DEE89}"/>
              </a:ext>
            </a:extLst>
          </p:cNvPr>
          <p:cNvGraphicFramePr>
            <a:graphicFrameLocks noGrp="1"/>
          </p:cNvGraphicFramePr>
          <p:nvPr>
            <p:extLst/>
          </p:nvPr>
        </p:nvGraphicFramePr>
        <p:xfrm>
          <a:off x="1139867" y="1435100"/>
          <a:ext cx="9381996" cy="1097280"/>
        </p:xfrm>
        <a:graphic>
          <a:graphicData uri="http://schemas.openxmlformats.org/drawingml/2006/table">
            <a:tbl>
              <a:tblPr firstRow="1" firstCol="1" bandRow="1">
                <a:tableStyleId>{5C22544A-7EE6-4342-B048-85BDC9FD1C3A}</a:tableStyleId>
              </a:tblPr>
              <a:tblGrid>
                <a:gridCol w="3127332">
                  <a:extLst>
                    <a:ext uri="{9D8B030D-6E8A-4147-A177-3AD203B41FA5}">
                      <a16:colId xmlns:a16="http://schemas.microsoft.com/office/drawing/2014/main" val="835959519"/>
                    </a:ext>
                  </a:extLst>
                </a:gridCol>
                <a:gridCol w="2509382">
                  <a:extLst>
                    <a:ext uri="{9D8B030D-6E8A-4147-A177-3AD203B41FA5}">
                      <a16:colId xmlns:a16="http://schemas.microsoft.com/office/drawing/2014/main" val="4085032966"/>
                    </a:ext>
                  </a:extLst>
                </a:gridCol>
                <a:gridCol w="3745282">
                  <a:extLst>
                    <a:ext uri="{9D8B030D-6E8A-4147-A177-3AD203B41FA5}">
                      <a16:colId xmlns:a16="http://schemas.microsoft.com/office/drawing/2014/main" val="1008730464"/>
                    </a:ext>
                  </a:extLst>
                </a:gridCol>
              </a:tblGrid>
              <a:tr h="271548">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Source</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Address prefixes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Next hop type</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0425825"/>
                  </a:ext>
                </a:extLst>
              </a:tr>
              <a:tr h="246221">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User</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10.0.0.0/16</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Internet (selected)</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806013"/>
                  </a:ext>
                </a:extLst>
              </a:tr>
              <a:tr h="246221">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System</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10.0.0.0/16</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Virtual network gateway</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2917982"/>
                  </a:ext>
                </a:extLst>
              </a:tr>
            </a:tbl>
          </a:graphicData>
        </a:graphic>
      </p:graphicFrame>
    </p:spTree>
    <p:extLst>
      <p:ext uri="{BB962C8B-B14F-4D97-AF65-F5344CB8AC3E}">
        <p14:creationId xmlns:p14="http://schemas.microsoft.com/office/powerpoint/2010/main" val="10155103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hlinkClick r:id="rId3"/>
              </a:rPr>
              <a:t>Video</a:t>
            </a:r>
            <a:r>
              <a:rPr lang="en-US" dirty="0"/>
              <a:t>: BGP for VPN</a:t>
            </a:r>
          </a:p>
        </p:txBody>
      </p:sp>
      <p:pic>
        <p:nvPicPr>
          <p:cNvPr id="2" name="Picture 1" descr="Diagram used in accompanying video to show how transit routing works. It shows multiple S2S VPNs with BGP-enabled that go from two on premise datacenters to two Azure VNets. Within Azure, it shows 3 S2S VNets, also BGP-enabled connecting 3 geographic VNets.">
            <a:extLst>
              <a:ext uri="{FF2B5EF4-FFF2-40B4-BE49-F238E27FC236}">
                <a16:creationId xmlns:a16="http://schemas.microsoft.com/office/drawing/2014/main" id="{E756C5FF-005E-4524-82EB-0A4ECDA39D26}"/>
              </a:ext>
            </a:extLst>
          </p:cNvPr>
          <p:cNvPicPr>
            <a:picLocks noChangeAspect="1"/>
          </p:cNvPicPr>
          <p:nvPr/>
        </p:nvPicPr>
        <p:blipFill>
          <a:blip r:embed="rId4"/>
          <a:stretch>
            <a:fillRect/>
          </a:stretch>
        </p:blipFill>
        <p:spPr>
          <a:xfrm>
            <a:off x="584200" y="1428750"/>
            <a:ext cx="11025188" cy="4167024"/>
          </a:xfrm>
          <a:prstGeom prst="rect">
            <a:avLst/>
          </a:prstGeom>
          <a:ln>
            <a:solidFill>
              <a:schemeClr val="tx1"/>
            </a:solidFill>
          </a:ln>
        </p:spPr>
      </p:pic>
    </p:spTree>
    <p:extLst>
      <p:ext uri="{BB962C8B-B14F-4D97-AF65-F5344CB8AC3E}">
        <p14:creationId xmlns:p14="http://schemas.microsoft.com/office/powerpoint/2010/main" val="283406893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Lab 1B</a:t>
            </a:r>
            <a:r>
              <a:rPr lang="en-US" dirty="0"/>
              <a:t>: Routing</a:t>
            </a:r>
          </a:p>
        </p:txBody>
      </p:sp>
      <p:sp>
        <p:nvSpPr>
          <p:cNvPr id="12" name="Text Placeholder 5">
            <a:extLst>
              <a:ext uri="{FF2B5EF4-FFF2-40B4-BE49-F238E27FC236}">
                <a16:creationId xmlns:a16="http://schemas.microsoft.com/office/drawing/2014/main" id="{E19C4C35-EAA4-4F09-AF4A-7E4851EF8BD6}"/>
              </a:ext>
            </a:extLst>
          </p:cNvPr>
          <p:cNvSpPr>
            <a:spLocks noGrp="1"/>
          </p:cNvSpPr>
          <p:nvPr>
            <p:ph type="body" sz="quarter" idx="10"/>
          </p:nvPr>
        </p:nvSpPr>
        <p:spPr>
          <a:xfrm>
            <a:off x="584200" y="1435497"/>
            <a:ext cx="11018520" cy="5601533"/>
          </a:xfrm>
        </p:spPr>
        <p:txBody>
          <a:bodyPr/>
          <a:lstStyle/>
          <a:p>
            <a:pPr lvl="0"/>
            <a:r>
              <a:rPr lang="en-US" dirty="0"/>
              <a:t>Create a route table</a:t>
            </a:r>
          </a:p>
          <a:p>
            <a:pPr lvl="0"/>
            <a:r>
              <a:rPr lang="en-US" dirty="0"/>
              <a:t>Create a route</a:t>
            </a:r>
          </a:p>
          <a:p>
            <a:pPr lvl="0"/>
            <a:r>
              <a:rPr lang="en-US" dirty="0"/>
              <a:t>Create a virtual network with multiple subnets</a:t>
            </a:r>
          </a:p>
          <a:p>
            <a:pPr lvl="0"/>
            <a:r>
              <a:rPr lang="en-US" dirty="0"/>
              <a:t>Associate a route table to a subnet</a:t>
            </a:r>
          </a:p>
          <a:p>
            <a:pPr lvl="0"/>
            <a:r>
              <a:rPr lang="en-US" dirty="0"/>
              <a:t>Create an NVA that routes traffic</a:t>
            </a:r>
          </a:p>
          <a:p>
            <a:pPr lvl="0"/>
            <a:r>
              <a:rPr lang="en-US" dirty="0"/>
              <a:t>Deploy virtual machines (VM) into different subnets</a:t>
            </a:r>
          </a:p>
          <a:p>
            <a:r>
              <a:rPr lang="en-US" dirty="0"/>
              <a:t>Route traffic from one subnet to another through an NVA</a:t>
            </a:r>
          </a:p>
          <a:p>
            <a:endParaRPr lang="en-US" sz="1800" dirty="0"/>
          </a:p>
          <a:p>
            <a:r>
              <a:rPr lang="en-US" dirty="0"/>
              <a:t>More complicated </a:t>
            </a:r>
            <a:r>
              <a:rPr lang="en-US" u="sng" dirty="0">
                <a:hlinkClick r:id="rId4"/>
              </a:rPr>
              <a:t>Routing example</a:t>
            </a:r>
            <a:endParaRPr lang="en-US" u="sng" dirty="0"/>
          </a:p>
          <a:p>
            <a:r>
              <a:rPr lang="en-US" u="sng" dirty="0">
                <a:hlinkClick r:id="rId5"/>
              </a:rPr>
              <a:t>Create, change, or delete a route table</a:t>
            </a:r>
            <a:endParaRPr lang="en-US" dirty="0"/>
          </a:p>
          <a:p>
            <a:endParaRPr lang="en-US" dirty="0"/>
          </a:p>
        </p:txBody>
      </p:sp>
    </p:spTree>
    <p:extLst>
      <p:ext uri="{BB962C8B-B14F-4D97-AF65-F5344CB8AC3E}">
        <p14:creationId xmlns:p14="http://schemas.microsoft.com/office/powerpoint/2010/main" val="31731858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0918" y="2240875"/>
            <a:ext cx="4358644" cy="1661993"/>
          </a:xfrm>
        </p:spPr>
        <p:txBody>
          <a:bodyPr/>
          <a:lstStyle/>
          <a:p>
            <a:r>
              <a:rPr lang="en-US" dirty="0"/>
              <a:t>AZ-100.4</a:t>
            </a:r>
            <a:br>
              <a:rPr lang="en-US" dirty="0"/>
            </a:br>
            <a:r>
              <a:rPr lang="en-US" dirty="0"/>
              <a:t>Module 02: Azure DNS</a:t>
            </a:r>
          </a:p>
        </p:txBody>
      </p:sp>
    </p:spTree>
    <p:extLst>
      <p:ext uri="{BB962C8B-B14F-4D97-AF65-F5344CB8AC3E}">
        <p14:creationId xmlns:p14="http://schemas.microsoft.com/office/powerpoint/2010/main" val="82052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01: Azure DNS Basics</a:t>
            </a:r>
          </a:p>
        </p:txBody>
      </p:sp>
    </p:spTree>
    <p:extLst>
      <p:ext uri="{BB962C8B-B14F-4D97-AF65-F5344CB8AC3E}">
        <p14:creationId xmlns:p14="http://schemas.microsoft.com/office/powerpoint/2010/main" val="368566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Name Resolution in Azure Virtual Networks</a:t>
            </a:r>
          </a:p>
        </p:txBody>
      </p:sp>
      <p:graphicFrame>
        <p:nvGraphicFramePr>
          <p:cNvPr id="3" name="Table 2">
            <a:extLst>
              <a:ext uri="{FF2B5EF4-FFF2-40B4-BE49-F238E27FC236}">
                <a16:creationId xmlns:a16="http://schemas.microsoft.com/office/drawing/2014/main" id="{CAEC4D5E-4C6B-4854-A842-9392FDEB92D1}"/>
              </a:ext>
            </a:extLst>
          </p:cNvPr>
          <p:cNvGraphicFramePr>
            <a:graphicFrameLocks noGrp="1"/>
          </p:cNvGraphicFramePr>
          <p:nvPr>
            <p:extLst/>
          </p:nvPr>
        </p:nvGraphicFramePr>
        <p:xfrm>
          <a:off x="584200" y="1428750"/>
          <a:ext cx="11025189" cy="4216400"/>
        </p:xfrm>
        <a:graphic>
          <a:graphicData uri="http://schemas.openxmlformats.org/drawingml/2006/table">
            <a:tbl>
              <a:tblPr firstRow="1" bandRow="1">
                <a:tableStyleId>{5C22544A-7EE6-4342-B048-85BDC9FD1C3A}</a:tableStyleId>
              </a:tblPr>
              <a:tblGrid>
                <a:gridCol w="3675063">
                  <a:extLst>
                    <a:ext uri="{9D8B030D-6E8A-4147-A177-3AD203B41FA5}">
                      <a16:colId xmlns:a16="http://schemas.microsoft.com/office/drawing/2014/main" val="2333325950"/>
                    </a:ext>
                  </a:extLst>
                </a:gridCol>
                <a:gridCol w="2281386">
                  <a:extLst>
                    <a:ext uri="{9D8B030D-6E8A-4147-A177-3AD203B41FA5}">
                      <a16:colId xmlns:a16="http://schemas.microsoft.com/office/drawing/2014/main" val="1341519068"/>
                    </a:ext>
                  </a:extLst>
                </a:gridCol>
                <a:gridCol w="5068740">
                  <a:extLst>
                    <a:ext uri="{9D8B030D-6E8A-4147-A177-3AD203B41FA5}">
                      <a16:colId xmlns:a16="http://schemas.microsoft.com/office/drawing/2014/main" val="452247829"/>
                    </a:ext>
                  </a:extLst>
                </a:gridCol>
              </a:tblGrid>
              <a:tr h="370840">
                <a:tc>
                  <a:txBody>
                    <a:bodyPr/>
                    <a:lstStyle/>
                    <a:p>
                      <a:r>
                        <a:rPr lang="en-US" b="0" dirty="0"/>
                        <a:t>Scenario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Name Resolution Provision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4649231"/>
                  </a:ext>
                </a:extLst>
              </a:tr>
              <a:tr h="370840">
                <a:tc>
                  <a:txBody>
                    <a:bodyPr/>
                    <a:lstStyle/>
                    <a:p>
                      <a:r>
                        <a:rPr lang="en-US" b="0" dirty="0"/>
                        <a:t>Between VMs and IaaS v2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Same VNet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Use Azure provide name resolution or bring your own DNS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7127633"/>
                  </a:ext>
                </a:extLst>
              </a:tr>
              <a:tr h="370840">
                <a:tc>
                  <a:txBody>
                    <a:bodyPr/>
                    <a:lstStyle/>
                    <a:p>
                      <a:r>
                        <a:rPr lang="en-US" b="0" dirty="0"/>
                        <a:t>Between role instances or VMs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Same VNet but different cloud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Use your own DNS implementation. For FQDN resolution you can use Azure name resolution for the first 100 cloud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5254550"/>
                  </a:ext>
                </a:extLst>
              </a:tr>
              <a:tr h="370840">
                <a:tc>
                  <a:txBody>
                    <a:bodyPr/>
                    <a:lstStyle/>
                    <a:p>
                      <a:r>
                        <a:rPr lang="en-US" b="0" dirty="0"/>
                        <a:t>Between VMs or role instances and on-premises computers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Azure VNets and on-premises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Use your own DNS server/DNS implementation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4158745"/>
                  </a:ext>
                </a:extLst>
              </a:tr>
              <a:tr h="370840">
                <a:tc>
                  <a:txBody>
                    <a:bodyPr/>
                    <a:lstStyle/>
                    <a:p>
                      <a:r>
                        <a:rPr lang="en-US" b="0" dirty="0"/>
                        <a:t>Between VMs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Different VNets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Use your own DNS server/DNS implementation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2473502"/>
                  </a:ext>
                </a:extLst>
              </a:tr>
              <a:tr h="370840">
                <a:tc>
                  <a:txBody>
                    <a:bodyPr/>
                    <a:lstStyle/>
                    <a:p>
                      <a:r>
                        <a:rPr lang="en-US" b="0" dirty="0"/>
                        <a:t>Between on-premises computers and public endpoints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On-premises to Azure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Use Azure external name 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675014"/>
                  </a:ext>
                </a:extLst>
              </a:tr>
              <a:tr h="370840">
                <a:tc>
                  <a:txBody>
                    <a:bodyPr/>
                    <a:lstStyle/>
                    <a:p>
                      <a:r>
                        <a:rPr lang="en-US" b="0" dirty="0"/>
                        <a:t>Reverse lookup or internal IP 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a:t>Azure VNet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0" dirty="0"/>
                        <a:t>Use your own DNS server/DNS implementation</a:t>
                      </a:r>
                    </a:p>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4377468"/>
                  </a:ext>
                </a:extLst>
              </a:tr>
            </a:tbl>
          </a:graphicData>
        </a:graphic>
      </p:graphicFrame>
    </p:spTree>
    <p:extLst>
      <p:ext uri="{BB962C8B-B14F-4D97-AF65-F5344CB8AC3E}">
        <p14:creationId xmlns:p14="http://schemas.microsoft.com/office/powerpoint/2010/main" val="42333660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DNS Benefits</a:t>
            </a:r>
          </a:p>
        </p:txBody>
      </p:sp>
      <p:pic>
        <p:nvPicPr>
          <p:cNvPr id="5" name="Picture 4" descr="Flowchart. Website and Service Name text boxes are connected to a DNS textbox. The DNS text box is connected to the IP Address text box. ">
            <a:extLst>
              <a:ext uri="{FF2B5EF4-FFF2-40B4-BE49-F238E27FC236}">
                <a16:creationId xmlns:a16="http://schemas.microsoft.com/office/drawing/2014/main" id="{2D2BC477-5A5F-4101-A3F5-F508869DFC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17758" y="1553434"/>
            <a:ext cx="6812304" cy="2018105"/>
          </a:xfrm>
          <a:prstGeom prst="rect">
            <a:avLst/>
          </a:prstGeom>
          <a:noFill/>
        </p:spPr>
      </p:pic>
      <p:sp>
        <p:nvSpPr>
          <p:cNvPr id="3" name="Text Placeholder 2">
            <a:extLst>
              <a:ext uri="{FF2B5EF4-FFF2-40B4-BE49-F238E27FC236}">
                <a16:creationId xmlns:a16="http://schemas.microsoft.com/office/drawing/2014/main" id="{7893E425-14DD-4C4E-A5AE-77FF58F89161}"/>
              </a:ext>
            </a:extLst>
          </p:cNvPr>
          <p:cNvSpPr>
            <a:spLocks noGrp="1"/>
          </p:cNvSpPr>
          <p:nvPr>
            <p:ph type="body" sz="quarter" idx="10"/>
          </p:nvPr>
        </p:nvSpPr>
        <p:spPr>
          <a:xfrm>
            <a:off x="584200" y="3856070"/>
            <a:ext cx="11025188" cy="2412968"/>
          </a:xfrm>
        </p:spPr>
        <p:txBody>
          <a:bodyPr/>
          <a:lstStyle/>
          <a:p>
            <a:r>
              <a:rPr lang="en-US" dirty="0"/>
              <a:t>DNS is a hosting service for DNS domains </a:t>
            </a:r>
          </a:p>
          <a:p>
            <a:r>
              <a:rPr lang="en-US" dirty="0"/>
              <a:t>DNS provides name resolution by resolving a website or service name to its IP address</a:t>
            </a:r>
          </a:p>
          <a:p>
            <a:r>
              <a:rPr lang="en-US" dirty="0"/>
              <a:t>Azure DNS is global with fast performance and high availability</a:t>
            </a:r>
          </a:p>
          <a:p>
            <a:r>
              <a:rPr lang="en-US" dirty="0"/>
              <a:t>Scales and updates records quickly</a:t>
            </a:r>
          </a:p>
        </p:txBody>
      </p:sp>
    </p:spTree>
    <p:extLst>
      <p:ext uri="{BB962C8B-B14F-4D97-AF65-F5344CB8AC3E}">
        <p14:creationId xmlns:p14="http://schemas.microsoft.com/office/powerpoint/2010/main" val="311711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01: Introducing Virtual Networks</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DNS Domains</a:t>
            </a:r>
          </a:p>
        </p:txBody>
      </p:sp>
      <p:sp>
        <p:nvSpPr>
          <p:cNvPr id="4" name="Text Placeholder 3">
            <a:extLst>
              <a:ext uri="{FF2B5EF4-FFF2-40B4-BE49-F238E27FC236}">
                <a16:creationId xmlns:a16="http://schemas.microsoft.com/office/drawing/2014/main" id="{B404C451-B086-4EAC-81E3-22F1F6B70CDE}"/>
              </a:ext>
            </a:extLst>
          </p:cNvPr>
          <p:cNvSpPr>
            <a:spLocks noGrp="1"/>
          </p:cNvSpPr>
          <p:nvPr>
            <p:ph type="body" sz="quarter" idx="10"/>
          </p:nvPr>
        </p:nvSpPr>
        <p:spPr>
          <a:xfrm>
            <a:off x="584200" y="5838151"/>
            <a:ext cx="11018520" cy="430887"/>
          </a:xfrm>
        </p:spPr>
        <p:txBody>
          <a:bodyPr/>
          <a:lstStyle/>
          <a:p>
            <a:r>
              <a:rPr lang="en-US" dirty="0"/>
              <a:t>Azure DNS does not currently support purchasing of domain names </a:t>
            </a:r>
          </a:p>
        </p:txBody>
      </p:sp>
      <p:pic>
        <p:nvPicPr>
          <p:cNvPr id="11" name="Picture 10" descr="Visual representation of the numbered steps in the content. Shows the hierarchy of the root domain all the way down an the level of an individual machine.">
            <a:extLst>
              <a:ext uri="{FF2B5EF4-FFF2-40B4-BE49-F238E27FC236}">
                <a16:creationId xmlns:a16="http://schemas.microsoft.com/office/drawing/2014/main" id="{C37DB2D1-EC09-4AC2-A4D9-03A685EE9A6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14457" y="1219044"/>
            <a:ext cx="8563085" cy="4419912"/>
          </a:xfrm>
          <a:prstGeom prst="rect">
            <a:avLst/>
          </a:prstGeom>
          <a:noFill/>
          <a:ln>
            <a:noFill/>
          </a:ln>
        </p:spPr>
      </p:pic>
    </p:spTree>
    <p:extLst>
      <p:ext uri="{BB962C8B-B14F-4D97-AF65-F5344CB8AC3E}">
        <p14:creationId xmlns:p14="http://schemas.microsoft.com/office/powerpoint/2010/main" val="92164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DNS Zones</a:t>
            </a:r>
          </a:p>
        </p:txBody>
      </p:sp>
      <p:sp>
        <p:nvSpPr>
          <p:cNvPr id="4" name="Text Placeholder 3">
            <a:extLst>
              <a:ext uri="{FF2B5EF4-FFF2-40B4-BE49-F238E27FC236}">
                <a16:creationId xmlns:a16="http://schemas.microsoft.com/office/drawing/2014/main" id="{E69AB0F7-30E7-4B07-892B-6E092350C69E}"/>
              </a:ext>
            </a:extLst>
          </p:cNvPr>
          <p:cNvSpPr>
            <a:spLocks noGrp="1"/>
          </p:cNvSpPr>
          <p:nvPr>
            <p:ph type="body" sz="quarter" idx="10"/>
          </p:nvPr>
        </p:nvSpPr>
        <p:spPr>
          <a:xfrm>
            <a:off x="584200" y="4200779"/>
            <a:ext cx="11018520" cy="2068259"/>
          </a:xfrm>
        </p:spPr>
        <p:txBody>
          <a:bodyPr/>
          <a:lstStyle/>
          <a:p>
            <a:r>
              <a:rPr lang="en-US" sz="2400" dirty="0"/>
              <a:t>A DNS zone hosts the DNS records for a domain</a:t>
            </a:r>
          </a:p>
          <a:p>
            <a:pPr lvl="0"/>
            <a:r>
              <a:rPr lang="en-US" sz="2400" dirty="0"/>
              <a:t>The name of the zone must be unique within the resource group</a:t>
            </a:r>
          </a:p>
          <a:p>
            <a:pPr lvl="0"/>
            <a:r>
              <a:rPr lang="en-US" sz="2400" dirty="0"/>
              <a:t>Where multiple zones share the same name, each instance is assigned different name server addresses </a:t>
            </a:r>
          </a:p>
          <a:p>
            <a:pPr lvl="0"/>
            <a:r>
              <a:rPr lang="en-US" sz="2400" dirty="0"/>
              <a:t>Only one set of addresses can be configured with the domain name registrar </a:t>
            </a:r>
          </a:p>
        </p:txBody>
      </p:sp>
      <p:pic>
        <p:nvPicPr>
          <p:cNvPr id="11" name="Picture 10" descr="Screenshot of Add a DNS Zone in the Azure portal. ">
            <a:extLst>
              <a:ext uri="{FF2B5EF4-FFF2-40B4-BE49-F238E27FC236}">
                <a16:creationId xmlns:a16="http://schemas.microsoft.com/office/drawing/2014/main" id="{FC500182-2B6D-42CA-9623-B7FD9101F1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00667" y="1219946"/>
            <a:ext cx="7527428" cy="2620533"/>
          </a:xfrm>
          <a:prstGeom prst="rect">
            <a:avLst/>
          </a:prstGeom>
          <a:noFill/>
          <a:ln>
            <a:solidFill>
              <a:schemeClr val="tx1"/>
            </a:solidFill>
          </a:ln>
        </p:spPr>
      </p:pic>
    </p:spTree>
    <p:extLst>
      <p:ext uri="{BB962C8B-B14F-4D97-AF65-F5344CB8AC3E}">
        <p14:creationId xmlns:p14="http://schemas.microsoft.com/office/powerpoint/2010/main" val="246085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DNS Record Types</a:t>
            </a:r>
          </a:p>
        </p:txBody>
      </p:sp>
      <p:sp>
        <p:nvSpPr>
          <p:cNvPr id="4" name="Text Placeholder 3">
            <a:extLst>
              <a:ext uri="{FF2B5EF4-FFF2-40B4-BE49-F238E27FC236}">
                <a16:creationId xmlns:a16="http://schemas.microsoft.com/office/drawing/2014/main" id="{CE7D55A1-05E1-419E-BB0D-55DCDD30EE86}"/>
              </a:ext>
            </a:extLst>
          </p:cNvPr>
          <p:cNvSpPr>
            <a:spLocks noGrp="1"/>
          </p:cNvSpPr>
          <p:nvPr>
            <p:ph type="body" sz="quarter" idx="10"/>
          </p:nvPr>
        </p:nvSpPr>
        <p:spPr>
          <a:xfrm>
            <a:off x="584200" y="1209586"/>
            <a:ext cx="11018520" cy="2308324"/>
          </a:xfrm>
        </p:spPr>
        <p:txBody>
          <a:bodyPr/>
          <a:lstStyle/>
          <a:p>
            <a:r>
              <a:rPr lang="en-US" dirty="0"/>
              <a:t>An Azure DNS zone can support all common DNS record types</a:t>
            </a:r>
          </a:p>
        </p:txBody>
      </p:sp>
      <p:graphicFrame>
        <p:nvGraphicFramePr>
          <p:cNvPr id="5" name="Table 4">
            <a:extLst>
              <a:ext uri="{FF2B5EF4-FFF2-40B4-BE49-F238E27FC236}">
                <a16:creationId xmlns:a16="http://schemas.microsoft.com/office/drawing/2014/main" id="{84043A26-E25A-4546-91D7-960A9D399FDC}"/>
              </a:ext>
            </a:extLst>
          </p:cNvPr>
          <p:cNvGraphicFramePr>
            <a:graphicFrameLocks noGrp="1"/>
          </p:cNvGraphicFramePr>
          <p:nvPr>
            <p:extLst/>
          </p:nvPr>
        </p:nvGraphicFramePr>
        <p:xfrm>
          <a:off x="584200" y="1804147"/>
          <a:ext cx="10614511" cy="4559817"/>
        </p:xfrm>
        <a:graphic>
          <a:graphicData uri="http://schemas.openxmlformats.org/drawingml/2006/table">
            <a:tbl>
              <a:tblPr firstRow="1" firstCol="1" bandRow="1">
                <a:tableStyleId>{5C22544A-7EE6-4342-B048-85BDC9FD1C3A}</a:tableStyleId>
              </a:tblPr>
              <a:tblGrid>
                <a:gridCol w="2029909">
                  <a:extLst>
                    <a:ext uri="{9D8B030D-6E8A-4147-A177-3AD203B41FA5}">
                      <a16:colId xmlns:a16="http://schemas.microsoft.com/office/drawing/2014/main" val="291482947"/>
                    </a:ext>
                  </a:extLst>
                </a:gridCol>
                <a:gridCol w="1592132">
                  <a:extLst>
                    <a:ext uri="{9D8B030D-6E8A-4147-A177-3AD203B41FA5}">
                      <a16:colId xmlns:a16="http://schemas.microsoft.com/office/drawing/2014/main" val="706767002"/>
                    </a:ext>
                  </a:extLst>
                </a:gridCol>
                <a:gridCol w="6992470">
                  <a:extLst>
                    <a:ext uri="{9D8B030D-6E8A-4147-A177-3AD203B41FA5}">
                      <a16:colId xmlns:a16="http://schemas.microsoft.com/office/drawing/2014/main" val="3247619120"/>
                    </a:ext>
                  </a:extLst>
                </a:gridCol>
              </a:tblGrid>
              <a:tr h="0">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Record Type</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Full Name</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Function</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589315"/>
                  </a:ext>
                </a:extLst>
              </a:tr>
              <a:tr h="558910">
                <a:tc>
                  <a:txBody>
                    <a:bodyPr/>
                    <a:lstStyle/>
                    <a:p>
                      <a:pPr marL="0" marR="155575">
                        <a:lnSpc>
                          <a:spcPct val="115000"/>
                        </a:lnSpc>
                        <a:spcBef>
                          <a:spcPts val="0"/>
                        </a:spcBef>
                        <a:spcAft>
                          <a:spcPts val="0"/>
                        </a:spcAft>
                      </a:pPr>
                      <a:r>
                        <a:rPr lang="en-US" sz="1800" b="0" dirty="0">
                          <a:effectLst/>
                          <a:latin typeface="Segoe UI Semilight" panose="020B0402040204020203" pitchFamily="34" charset="0"/>
                          <a:cs typeface="Segoe UI Semilight" panose="020B0402040204020203" pitchFamily="34" charset="0"/>
                        </a:rPr>
                        <a:t>A (IPv4)</a:t>
                      </a:r>
                    </a:p>
                    <a:p>
                      <a:pPr marL="0" marR="155575">
                        <a:lnSpc>
                          <a:spcPct val="115000"/>
                        </a:lnSpc>
                        <a:spcBef>
                          <a:spcPts val="0"/>
                        </a:spcBef>
                        <a:spcAft>
                          <a:spcPts val="0"/>
                        </a:spcAft>
                      </a:pPr>
                      <a:r>
                        <a:rPr lang="en-US" sz="1800" b="0" dirty="0">
                          <a:effectLst/>
                          <a:latin typeface="Segoe UI Semilight" panose="020B0402040204020203" pitchFamily="34" charset="0"/>
                          <a:cs typeface="Segoe UI Semilight" panose="020B0402040204020203" pitchFamily="34" charset="0"/>
                        </a:rPr>
                        <a:t>AAAA (IPv6)</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Address</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Maps a host name such as mail.adatum.com to an IP address</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7502157"/>
                  </a:ext>
                </a:extLst>
              </a:tr>
              <a:tr h="1079668">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CNAME</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Canonical name</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Points one host record, such as adatum.ftp.adatum.com, to another host record, such as mail.lucernepublishing.com, or even another host record in another domain, such as www.contoso.com.</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970985"/>
                  </a:ext>
                </a:extLst>
              </a:tr>
              <a:tr h="612764">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MX</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Mail exchange</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Points to the host that will receive mail for that domain. MX records must point to an A record, not to a CNAME record. </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5971230"/>
                  </a:ext>
                </a:extLst>
              </a:tr>
              <a:tr h="457129">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NS</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Name server</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Delegates a DNS zone to the specified authoritative name server. </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4759185"/>
                  </a:ext>
                </a:extLst>
              </a:tr>
              <a:tr h="301494">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SOA</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Start of Authority</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Defines the authoritative record for the zone. </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2326892"/>
                  </a:ext>
                </a:extLst>
              </a:tr>
              <a:tr h="612764">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SRV</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Service</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Locates hosts that are providing specific services, such as the Session Initiation Protocol (SIP) endpoint. </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6669060"/>
                  </a:ext>
                </a:extLst>
              </a:tr>
              <a:tr h="301494">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TXT</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Text</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lnSpc>
                          <a:spcPct val="115000"/>
                        </a:lnSpc>
                      </a:pPr>
                      <a:r>
                        <a:rPr lang="en-US" sz="1800" b="0" dirty="0">
                          <a:effectLst/>
                          <a:latin typeface="Segoe UI Semilight" panose="020B0402040204020203" pitchFamily="34" charset="0"/>
                          <a:cs typeface="Segoe UI Semilight" panose="020B0402040204020203" pitchFamily="34" charset="0"/>
                        </a:rPr>
                        <a:t>Records a human-readable text field in DNS.</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20627" marR="206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3976306"/>
                  </a:ext>
                </a:extLst>
              </a:tr>
            </a:tbl>
          </a:graphicData>
        </a:graphic>
      </p:graphicFrame>
    </p:spTree>
    <p:extLst>
      <p:ext uri="{BB962C8B-B14F-4D97-AF65-F5344CB8AC3E}">
        <p14:creationId xmlns:p14="http://schemas.microsoft.com/office/powerpoint/2010/main" val="196925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DNS Resolution</a:t>
            </a:r>
          </a:p>
        </p:txBody>
      </p:sp>
      <p:sp>
        <p:nvSpPr>
          <p:cNvPr id="3" name="Text Placeholder 2">
            <a:extLst>
              <a:ext uri="{FF2B5EF4-FFF2-40B4-BE49-F238E27FC236}">
                <a16:creationId xmlns:a16="http://schemas.microsoft.com/office/drawing/2014/main" id="{A4D7B5AF-ACD4-4D42-AE80-DF999658F522}"/>
              </a:ext>
            </a:extLst>
          </p:cNvPr>
          <p:cNvSpPr>
            <a:spLocks noGrp="1"/>
          </p:cNvSpPr>
          <p:nvPr>
            <p:ph type="body" sz="quarter" idx="10"/>
          </p:nvPr>
        </p:nvSpPr>
        <p:spPr>
          <a:xfrm>
            <a:off x="584200" y="4976376"/>
            <a:ext cx="11018520" cy="1292662"/>
          </a:xfrm>
        </p:spPr>
        <p:txBody>
          <a:bodyPr/>
          <a:lstStyle/>
          <a:p>
            <a:r>
              <a:rPr lang="en-US" dirty="0"/>
              <a:t>Azure DNS provides an authoritative DNS service for domain name resolution</a:t>
            </a:r>
            <a:r>
              <a:rPr lang="bs-Latn-BA" dirty="0"/>
              <a:t> - </a:t>
            </a:r>
            <a:r>
              <a:rPr lang="en-US" dirty="0"/>
              <a:t>the process by which a computer name is resolved to an IP address</a:t>
            </a:r>
          </a:p>
        </p:txBody>
      </p:sp>
      <p:pic>
        <p:nvPicPr>
          <p:cNvPr id="5" name="Picture 4" descr="A flowchart illustration showing an NS record for a child zone in a parent zone.">
            <a:extLst>
              <a:ext uri="{FF2B5EF4-FFF2-40B4-BE49-F238E27FC236}">
                <a16:creationId xmlns:a16="http://schemas.microsoft.com/office/drawing/2014/main" id="{A6763113-57F3-44DC-A7DC-8F399BD21AF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99982" y="1338280"/>
            <a:ext cx="7934474" cy="2975535"/>
          </a:xfrm>
          <a:prstGeom prst="rect">
            <a:avLst/>
          </a:prstGeom>
          <a:noFill/>
        </p:spPr>
      </p:pic>
      <p:sp>
        <p:nvSpPr>
          <p:cNvPr id="6" name="Rectangle 5">
            <a:extLst>
              <a:ext uri="{FF2B5EF4-FFF2-40B4-BE49-F238E27FC236}">
                <a16:creationId xmlns:a16="http://schemas.microsoft.com/office/drawing/2014/main" id="{76D799B7-689C-44E0-B1C8-AD611C0DED81}"/>
              </a:ext>
            </a:extLst>
          </p:cNvPr>
          <p:cNvSpPr/>
          <p:nvPr/>
        </p:nvSpPr>
        <p:spPr>
          <a:xfrm>
            <a:off x="584200" y="4884043"/>
            <a:ext cx="10383922" cy="523220"/>
          </a:xfrm>
          <a:prstGeom prst="rect">
            <a:avLst/>
          </a:prstGeom>
        </p:spPr>
        <p:txBody>
          <a:bodyPr wrap="square">
            <a:spAutoFit/>
          </a:bodyPr>
          <a:lstStyle/>
          <a:p>
            <a:endParaRPr lang="en-US" sz="2800" dirty="0"/>
          </a:p>
        </p:txBody>
      </p:sp>
    </p:spTree>
    <p:extLst>
      <p:ext uri="{BB962C8B-B14F-4D97-AF65-F5344CB8AC3E}">
        <p14:creationId xmlns:p14="http://schemas.microsoft.com/office/powerpoint/2010/main" val="16626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Lab 2A</a:t>
            </a:r>
            <a:r>
              <a:rPr lang="en-US" dirty="0"/>
              <a:t>: DNS Zones</a:t>
            </a:r>
          </a:p>
        </p:txBody>
      </p:sp>
      <p:sp>
        <p:nvSpPr>
          <p:cNvPr id="3" name="Text Placeholder 2">
            <a:extLst>
              <a:ext uri="{FF2B5EF4-FFF2-40B4-BE49-F238E27FC236}">
                <a16:creationId xmlns:a16="http://schemas.microsoft.com/office/drawing/2014/main" id="{F4D8EEB8-39F1-4848-B09F-49E9DE9F492F}"/>
              </a:ext>
            </a:extLst>
          </p:cNvPr>
          <p:cNvSpPr>
            <a:spLocks noGrp="1"/>
          </p:cNvSpPr>
          <p:nvPr>
            <p:ph type="body" sz="quarter" idx="10"/>
          </p:nvPr>
        </p:nvSpPr>
        <p:spPr>
          <a:xfrm>
            <a:off x="584200" y="1435497"/>
            <a:ext cx="11018520" cy="1982081"/>
          </a:xfrm>
        </p:spPr>
        <p:txBody>
          <a:bodyPr/>
          <a:lstStyle/>
          <a:p>
            <a:r>
              <a:rPr lang="en-US" dirty="0"/>
              <a:t>Create a DNS zone</a:t>
            </a:r>
          </a:p>
          <a:p>
            <a:r>
              <a:rPr lang="en-US" dirty="0"/>
              <a:t>List DNS zones</a:t>
            </a:r>
          </a:p>
          <a:p>
            <a:r>
              <a:rPr lang="en-US" dirty="0"/>
              <a:t>Delete a DNS zone</a:t>
            </a:r>
          </a:p>
          <a:p>
            <a:endParaRPr lang="en-US" dirty="0"/>
          </a:p>
        </p:txBody>
      </p:sp>
      <p:sp>
        <p:nvSpPr>
          <p:cNvPr id="14" name="Rectangle 13">
            <a:extLst>
              <a:ext uri="{FF2B5EF4-FFF2-40B4-BE49-F238E27FC236}">
                <a16:creationId xmlns:a16="http://schemas.microsoft.com/office/drawing/2014/main" id="{38C34EF4-5577-4C88-8288-A85A057CC7B3}"/>
              </a:ext>
            </a:extLst>
          </p:cNvPr>
          <p:cNvSpPr/>
          <p:nvPr/>
        </p:nvSpPr>
        <p:spPr>
          <a:xfrm>
            <a:off x="493872" y="5590994"/>
            <a:ext cx="10161972" cy="458459"/>
          </a:xfrm>
          <a:prstGeom prst="rect">
            <a:avLst/>
          </a:prstGeom>
        </p:spPr>
        <p:txBody>
          <a:bodyPr wrap="square">
            <a:spAutoFit/>
          </a:bodyPr>
          <a:lstStyle/>
          <a:p>
            <a:pPr>
              <a:lnSpc>
                <a:spcPct val="107000"/>
              </a:lnSpc>
              <a:spcAft>
                <a:spcPts val="800"/>
              </a:spcAft>
            </a:pPr>
            <a:r>
              <a:rPr lang="en-US" sz="2400" dirty="0">
                <a:solidFill>
                  <a:srgbClr val="92D050"/>
                </a:solidFill>
                <a:latin typeface="Segoe UI Semilight" panose="020B0402040204020203" pitchFamily="34" charset="0"/>
                <a:ea typeface="Calibri" panose="020F0502020204030204" pitchFamily="34" charset="0"/>
                <a:cs typeface="Segoe UI Semilight" panose="020B0402040204020203" pitchFamily="34" charset="0"/>
              </a:rPr>
              <a:t>✔️</a:t>
            </a:r>
            <a:r>
              <a:rPr lang="en-US" sz="2400" dirty="0">
                <a:latin typeface="Segoe UI Semilight" panose="020B0402040204020203" pitchFamily="34" charset="0"/>
                <a:ea typeface="Calibri" panose="020F0502020204030204" pitchFamily="34" charset="0"/>
                <a:cs typeface="Segoe UI Semilight" panose="020B0402040204020203" pitchFamily="34" charset="0"/>
              </a:rPr>
              <a:t> </a:t>
            </a:r>
            <a:r>
              <a:rPr lang="en-US" sz="2400" dirty="0">
                <a:latin typeface="Segoe UI Semilight" panose="020B0402040204020203" pitchFamily="34" charset="0"/>
                <a:cs typeface="Segoe UI Semilight" panose="020B0402040204020203" pitchFamily="34" charset="0"/>
              </a:rPr>
              <a:t>Use the reference links for PowerShell and CLI tasks.</a:t>
            </a:r>
            <a:endParaRPr lang="en-US" sz="2400" dirty="0">
              <a:effectLst/>
              <a:latin typeface="Segoe UI Semilight" panose="020B0402040204020203" pitchFamily="34" charset="0"/>
              <a:ea typeface="Calibri" panose="020F0502020204030204" pitchFamily="34" charset="0"/>
              <a:cs typeface="Segoe UI Semilight" panose="020B0402040204020203" pitchFamily="34" charset="0"/>
            </a:endParaRPr>
          </a:p>
        </p:txBody>
      </p:sp>
    </p:spTree>
    <p:extLst>
      <p:ext uri="{BB962C8B-B14F-4D97-AF65-F5344CB8AC3E}">
        <p14:creationId xmlns:p14="http://schemas.microsoft.com/office/powerpoint/2010/main" val="24804722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Lab 2B</a:t>
            </a:r>
            <a:r>
              <a:rPr lang="en-US" dirty="0"/>
              <a:t>: DNS Records and Record Sets</a:t>
            </a:r>
          </a:p>
        </p:txBody>
      </p:sp>
      <p:sp>
        <p:nvSpPr>
          <p:cNvPr id="12" name="Text Placeholder 5">
            <a:extLst>
              <a:ext uri="{FF2B5EF4-FFF2-40B4-BE49-F238E27FC236}">
                <a16:creationId xmlns:a16="http://schemas.microsoft.com/office/drawing/2014/main" id="{E19C4C35-EAA4-4F09-AF4A-7E4851EF8BD6}"/>
              </a:ext>
            </a:extLst>
          </p:cNvPr>
          <p:cNvSpPr>
            <a:spLocks noGrp="1"/>
          </p:cNvSpPr>
          <p:nvPr>
            <p:ph type="body" sz="quarter" idx="10"/>
          </p:nvPr>
        </p:nvSpPr>
        <p:spPr/>
        <p:txBody>
          <a:bodyPr/>
          <a:lstStyle/>
          <a:p>
            <a:pPr lvl="0"/>
            <a:r>
              <a:rPr lang="en-US" dirty="0"/>
              <a:t>View a record set.</a:t>
            </a:r>
          </a:p>
          <a:p>
            <a:pPr lvl="0"/>
            <a:r>
              <a:rPr lang="en-US" dirty="0"/>
              <a:t>Add a new record to a record set.</a:t>
            </a:r>
          </a:p>
          <a:p>
            <a:pPr lvl="0"/>
            <a:r>
              <a:rPr lang="en-US" dirty="0"/>
              <a:t>Update a record. </a:t>
            </a:r>
          </a:p>
          <a:p>
            <a:pPr lvl="0"/>
            <a:r>
              <a:rPr lang="en-US" dirty="0"/>
              <a:t>Remove a record from a record set.</a:t>
            </a:r>
          </a:p>
          <a:p>
            <a:pPr lvl="0"/>
            <a:r>
              <a:rPr lang="en-US" dirty="0"/>
              <a:t>Delete a record set. </a:t>
            </a:r>
          </a:p>
          <a:p>
            <a:r>
              <a:rPr lang="en-US" dirty="0"/>
              <a:t>Work with Name Server and SOA records. </a:t>
            </a:r>
          </a:p>
        </p:txBody>
      </p:sp>
    </p:spTree>
    <p:extLst>
      <p:ext uri="{BB962C8B-B14F-4D97-AF65-F5344CB8AC3E}">
        <p14:creationId xmlns:p14="http://schemas.microsoft.com/office/powerpoint/2010/main" val="33773460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02: Implementing Azure DNS</a:t>
            </a:r>
          </a:p>
        </p:txBody>
      </p:sp>
    </p:spTree>
    <p:extLst>
      <p:ext uri="{BB962C8B-B14F-4D97-AF65-F5344CB8AC3E}">
        <p14:creationId xmlns:p14="http://schemas.microsoft.com/office/powerpoint/2010/main" val="93006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DNS</a:t>
            </a:r>
          </a:p>
        </p:txBody>
      </p:sp>
      <p:pic>
        <p:nvPicPr>
          <p:cNvPr id="2" name="Picture 1">
            <a:extLst>
              <a:ext uri="{FF2B5EF4-FFF2-40B4-BE49-F238E27FC236}">
                <a16:creationId xmlns:a16="http://schemas.microsoft.com/office/drawing/2014/main" id="{CCD92200-B844-412B-99DB-007B41C0AF6E}"/>
              </a:ext>
            </a:extLst>
          </p:cNvPr>
          <p:cNvPicPr>
            <a:picLocks noChangeAspect="1"/>
          </p:cNvPicPr>
          <p:nvPr/>
        </p:nvPicPr>
        <p:blipFill>
          <a:blip r:embed="rId3"/>
          <a:stretch>
            <a:fillRect/>
          </a:stretch>
        </p:blipFill>
        <p:spPr>
          <a:xfrm>
            <a:off x="1663491" y="1428750"/>
            <a:ext cx="7946614" cy="3937512"/>
          </a:xfrm>
          <a:prstGeom prst="rect">
            <a:avLst/>
          </a:prstGeom>
          <a:ln>
            <a:solidFill>
              <a:schemeClr val="tx1"/>
            </a:solidFill>
          </a:ln>
        </p:spPr>
      </p:pic>
    </p:spTree>
    <p:extLst>
      <p:ext uri="{BB962C8B-B14F-4D97-AF65-F5344CB8AC3E}">
        <p14:creationId xmlns:p14="http://schemas.microsoft.com/office/powerpoint/2010/main" val="7321369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DNS Delegation</a:t>
            </a:r>
          </a:p>
        </p:txBody>
      </p:sp>
      <p:sp>
        <p:nvSpPr>
          <p:cNvPr id="3" name="Text Placeholder 2">
            <a:extLst>
              <a:ext uri="{FF2B5EF4-FFF2-40B4-BE49-F238E27FC236}">
                <a16:creationId xmlns:a16="http://schemas.microsoft.com/office/drawing/2014/main" id="{1AEE1E11-6CBE-4069-BCE4-4A36AF388C6D}"/>
              </a:ext>
            </a:extLst>
          </p:cNvPr>
          <p:cNvSpPr>
            <a:spLocks noGrp="1"/>
          </p:cNvSpPr>
          <p:nvPr>
            <p:ph type="body" sz="quarter" idx="10"/>
          </p:nvPr>
        </p:nvSpPr>
        <p:spPr>
          <a:xfrm>
            <a:off x="590868" y="3942247"/>
            <a:ext cx="11018520" cy="2326791"/>
          </a:xfrm>
        </p:spPr>
        <p:txBody>
          <a:bodyPr/>
          <a:lstStyle/>
          <a:p>
            <a:r>
              <a:rPr lang="en-US" dirty="0"/>
              <a:t>When delegating a domain to Azure DNS, you must use the name server names provided by Azure DNS </a:t>
            </a:r>
          </a:p>
          <a:p>
            <a:r>
              <a:rPr lang="en-US" dirty="0"/>
              <a:t>You should always use all four name server names</a:t>
            </a:r>
          </a:p>
          <a:p>
            <a:r>
              <a:rPr lang="en-US" dirty="0"/>
              <a:t>Once the DNS zone is created, and you have the name servers, you need to update the parent registrar</a:t>
            </a:r>
          </a:p>
        </p:txBody>
      </p:sp>
      <p:pic>
        <p:nvPicPr>
          <p:cNvPr id="6" name="Picture 5" descr="Screenshot from the Azure portal where in this example, the zone 'contoso.net' has been assigned name servers 'ns1-01.azure-dns.com', 'ns2-01.azure-dns.net', 'ns3-01.azure-dns.org', and 'ns4-01.azure-dns.info">
            <a:extLst>
              <a:ext uri="{FF2B5EF4-FFF2-40B4-BE49-F238E27FC236}">
                <a16:creationId xmlns:a16="http://schemas.microsoft.com/office/drawing/2014/main" id="{EA1488B2-8B73-4A2F-A7A4-088BF68FD65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22281" y="1408596"/>
            <a:ext cx="5302590" cy="2383865"/>
          </a:xfrm>
          <a:prstGeom prst="rect">
            <a:avLst/>
          </a:prstGeom>
          <a:noFill/>
          <a:ln>
            <a:solidFill>
              <a:schemeClr val="tx1"/>
            </a:solidFill>
          </a:ln>
        </p:spPr>
      </p:pic>
    </p:spTree>
    <p:extLst>
      <p:ext uri="{BB962C8B-B14F-4D97-AF65-F5344CB8AC3E}">
        <p14:creationId xmlns:p14="http://schemas.microsoft.com/office/powerpoint/2010/main" val="159998754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Delegating Sub-Domains</a:t>
            </a:r>
          </a:p>
        </p:txBody>
      </p:sp>
      <p:sp>
        <p:nvSpPr>
          <p:cNvPr id="4" name="Text Placeholder 3">
            <a:extLst>
              <a:ext uri="{FF2B5EF4-FFF2-40B4-BE49-F238E27FC236}">
                <a16:creationId xmlns:a16="http://schemas.microsoft.com/office/drawing/2014/main" id="{CB76C7FD-59EB-41BF-9A38-941FC0CE9A6A}"/>
              </a:ext>
            </a:extLst>
          </p:cNvPr>
          <p:cNvSpPr>
            <a:spLocks noGrp="1"/>
          </p:cNvSpPr>
          <p:nvPr>
            <p:ph type="body" sz="quarter" idx="10"/>
          </p:nvPr>
        </p:nvSpPr>
        <p:spPr>
          <a:xfrm>
            <a:off x="584200" y="1435100"/>
            <a:ext cx="4837654" cy="3619452"/>
          </a:xfrm>
        </p:spPr>
        <p:txBody>
          <a:bodyPr/>
          <a:lstStyle/>
          <a:p>
            <a:r>
              <a:rPr lang="en-US" dirty="0"/>
              <a:t>If you want to set up a separate child zone, you can delegate a sub-domain in Azure DNS </a:t>
            </a:r>
          </a:p>
          <a:p>
            <a:r>
              <a:rPr lang="en-US" dirty="0"/>
              <a:t>Same process, except the NS records are created in the Azure parent domain</a:t>
            </a:r>
          </a:p>
          <a:p>
            <a:endParaRPr lang="en-US" dirty="0"/>
          </a:p>
        </p:txBody>
      </p:sp>
      <p:pic>
        <p:nvPicPr>
          <p:cNvPr id="5" name="Picture 4" descr="Flowchart with three items. Left to right: create the zone, identify the name servers, and configure name server records.">
            <a:extLst>
              <a:ext uri="{FF2B5EF4-FFF2-40B4-BE49-F238E27FC236}">
                <a16:creationId xmlns:a16="http://schemas.microsoft.com/office/drawing/2014/main" id="{C311364C-866E-49FB-A77B-A3BA2DC17C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63293" y="2104189"/>
            <a:ext cx="5261610" cy="1652270"/>
          </a:xfrm>
          <a:prstGeom prst="rect">
            <a:avLst/>
          </a:prstGeom>
          <a:noFill/>
        </p:spPr>
      </p:pic>
    </p:spTree>
    <p:extLst>
      <p:ext uri="{BB962C8B-B14F-4D97-AF65-F5344CB8AC3E}">
        <p14:creationId xmlns:p14="http://schemas.microsoft.com/office/powerpoint/2010/main" val="2341518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Azure Virtual Networking Concepts</a:t>
            </a:r>
          </a:p>
        </p:txBody>
      </p:sp>
      <p:sp>
        <p:nvSpPr>
          <p:cNvPr id="2" name="Text Placeholder 1">
            <a:extLst>
              <a:ext uri="{FF2B5EF4-FFF2-40B4-BE49-F238E27FC236}">
                <a16:creationId xmlns:a16="http://schemas.microsoft.com/office/drawing/2014/main" id="{5ECF62CA-B572-436B-86E5-2A3B3C1F55EE}"/>
              </a:ext>
            </a:extLst>
          </p:cNvPr>
          <p:cNvSpPr>
            <a:spLocks noGrp="1"/>
          </p:cNvSpPr>
          <p:nvPr>
            <p:ph type="body" sz="quarter" idx="10"/>
          </p:nvPr>
        </p:nvSpPr>
        <p:spPr>
          <a:xfrm>
            <a:off x="584200" y="1435497"/>
            <a:ext cx="11018520" cy="3964162"/>
          </a:xfrm>
        </p:spPr>
        <p:txBody>
          <a:bodyPr/>
          <a:lstStyle/>
          <a:p>
            <a:r>
              <a:rPr lang="en-US" dirty="0"/>
              <a:t>What Azure locations will you use to host VNets?</a:t>
            </a:r>
          </a:p>
          <a:p>
            <a:r>
              <a:rPr lang="en-US" dirty="0"/>
              <a:t>Do you need communications between these Azure locations?</a:t>
            </a:r>
          </a:p>
          <a:p>
            <a:r>
              <a:rPr lang="en-US" dirty="0"/>
              <a:t>How many IaaS VMs, cloud service roles, and web apps do you need?</a:t>
            </a:r>
          </a:p>
          <a:p>
            <a:r>
              <a:rPr lang="en-US" dirty="0"/>
              <a:t>Do you need to isolate traffic based on groups of VMs?</a:t>
            </a:r>
          </a:p>
          <a:p>
            <a:r>
              <a:rPr lang="en-US" dirty="0"/>
              <a:t>Do you need to control traffic flow using virtual appliances?</a:t>
            </a:r>
          </a:p>
          <a:p>
            <a:r>
              <a:rPr lang="en-US" dirty="0"/>
              <a:t>Do users need different sets of permissions to different Azure resources?</a:t>
            </a:r>
          </a:p>
          <a:p>
            <a:endParaRPr lang="en-US" dirty="0"/>
          </a:p>
        </p:txBody>
      </p:sp>
    </p:spTree>
    <p:extLst>
      <p:ext uri="{BB962C8B-B14F-4D97-AF65-F5344CB8AC3E}">
        <p14:creationId xmlns:p14="http://schemas.microsoft.com/office/powerpoint/2010/main" val="24245209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E9F7-CAE4-4EFD-B8B3-79AC4C0DD9CD}"/>
              </a:ext>
            </a:extLst>
          </p:cNvPr>
          <p:cNvSpPr>
            <a:spLocks noGrp="1"/>
          </p:cNvSpPr>
          <p:nvPr>
            <p:ph type="title"/>
          </p:nvPr>
        </p:nvSpPr>
        <p:spPr/>
        <p:txBody>
          <a:bodyPr/>
          <a:lstStyle/>
          <a:p>
            <a:r>
              <a:rPr lang="en-US" dirty="0"/>
              <a:t>Delegation (PowerShell)</a:t>
            </a:r>
          </a:p>
        </p:txBody>
      </p:sp>
      <p:sp>
        <p:nvSpPr>
          <p:cNvPr id="3" name="Text Placeholder 2">
            <a:extLst>
              <a:ext uri="{FF2B5EF4-FFF2-40B4-BE49-F238E27FC236}">
                <a16:creationId xmlns:a16="http://schemas.microsoft.com/office/drawing/2014/main" id="{3CFF39CC-E61E-4869-964F-6EE1E21475C5}"/>
              </a:ext>
            </a:extLst>
          </p:cNvPr>
          <p:cNvSpPr>
            <a:spLocks noGrp="1"/>
          </p:cNvSpPr>
          <p:nvPr>
            <p:ph type="body" sz="quarter" idx="10"/>
          </p:nvPr>
        </p:nvSpPr>
        <p:spPr>
          <a:xfrm>
            <a:off x="590868" y="1241859"/>
            <a:ext cx="11018520" cy="5786199"/>
          </a:xfrm>
        </p:spPr>
        <p:txBody>
          <a:bodyPr/>
          <a:lstStyle/>
          <a:p>
            <a:pPr marL="0" indent="0">
              <a:buNone/>
              <a:tabLst>
                <a:tab pos="225425" algn="l"/>
              </a:tabLst>
            </a:pPr>
            <a:r>
              <a:rPr lang="en-US" sz="2000" dirty="0">
                <a:latin typeface="+mn-lt"/>
              </a:rPr>
              <a:t># Retrieve the zone information</a:t>
            </a:r>
          </a:p>
          <a:p>
            <a:pPr marL="0" indent="0">
              <a:buNone/>
              <a:tabLst>
                <a:tab pos="225425" algn="l"/>
              </a:tabLst>
            </a:pPr>
            <a:r>
              <a:rPr lang="en-US" sz="2000" dirty="0">
                <a:latin typeface="+mn-lt"/>
              </a:rPr>
              <a:t>	$zone = Get-AzureRmDnsZone –Name contoso.net –ResourceGroupName MyResourceGroup</a:t>
            </a:r>
          </a:p>
          <a:p>
            <a:pPr marL="0" indent="0">
              <a:buNone/>
              <a:tabLst>
                <a:tab pos="225425" algn="l"/>
              </a:tabLst>
            </a:pPr>
            <a:r>
              <a:rPr lang="en-US" sz="2000" dirty="0">
                <a:latin typeface="+mn-lt"/>
              </a:rPr>
              <a:t># Retrieve the name server records</a:t>
            </a:r>
          </a:p>
          <a:p>
            <a:pPr marL="0" indent="0">
              <a:buNone/>
              <a:tabLst>
                <a:tab pos="225425" algn="l"/>
              </a:tabLst>
            </a:pPr>
            <a:r>
              <a:rPr lang="en-US" sz="2000" dirty="0">
                <a:latin typeface="+mn-lt"/>
              </a:rPr>
              <a:t>	Get-AzureRmDnsRecordSet –Name “@” –RecordType NS –Zone $zone</a:t>
            </a:r>
          </a:p>
          <a:p>
            <a:pPr marL="0" indent="0">
              <a:buNone/>
              <a:tabLst>
                <a:tab pos="225425" algn="l"/>
              </a:tabLst>
            </a:pPr>
            <a:r>
              <a:rPr lang="en-US" sz="2000" dirty="0">
                <a:latin typeface="+mn-lt"/>
              </a:rPr>
              <a:t># Create the parent zone</a:t>
            </a:r>
          </a:p>
          <a:p>
            <a:pPr marL="0" indent="0">
              <a:buNone/>
              <a:tabLst>
                <a:tab pos="225425" algn="l"/>
              </a:tabLst>
            </a:pPr>
            <a:r>
              <a:rPr lang="en-US" sz="2000" dirty="0">
                <a:latin typeface="+mn-lt"/>
              </a:rPr>
              <a:t>	$parent = New-AzureRmDnsZone -Name contoso.com -ResourceGroupName RG1</a:t>
            </a:r>
          </a:p>
          <a:p>
            <a:pPr marL="0" indent="0">
              <a:buNone/>
              <a:tabLst>
                <a:tab pos="225425" algn="l"/>
              </a:tabLst>
            </a:pPr>
            <a:r>
              <a:rPr lang="en-US" sz="2000" dirty="0">
                <a:latin typeface="+mn-lt"/>
              </a:rPr>
              <a:t># Create the child zone </a:t>
            </a:r>
          </a:p>
          <a:p>
            <a:pPr marL="0" indent="0">
              <a:buNone/>
              <a:tabLst>
                <a:tab pos="225425" algn="l"/>
              </a:tabLst>
            </a:pPr>
            <a:r>
              <a:rPr lang="en-US" sz="2000" dirty="0">
                <a:latin typeface="+mn-lt"/>
              </a:rPr>
              <a:t>	$child = New-AzureRmDnsZone -Name partners.contoso.com -ResourceGroupName RG1</a:t>
            </a:r>
          </a:p>
          <a:p>
            <a:pPr marL="0" indent="0">
              <a:buNone/>
              <a:tabLst>
                <a:tab pos="225425" algn="l"/>
              </a:tabLst>
            </a:pPr>
            <a:r>
              <a:rPr lang="en-US" sz="2000" dirty="0">
                <a:latin typeface="+mn-lt"/>
              </a:rPr>
              <a:t># Retrieve NS records for the child zone</a:t>
            </a:r>
          </a:p>
          <a:p>
            <a:pPr marL="0" indent="0">
              <a:buNone/>
              <a:tabLst>
                <a:tab pos="225425" algn="l"/>
              </a:tabLst>
            </a:pPr>
            <a:r>
              <a:rPr lang="en-US" sz="2000" dirty="0">
                <a:latin typeface="+mn-lt"/>
              </a:rPr>
              <a:t>	$child_ns_recordset = Get-AzureRmDnsRecordSet -Zone $child -Name "@" -RecordType NS </a:t>
            </a:r>
          </a:p>
          <a:p>
            <a:pPr marL="0" indent="0">
              <a:buNone/>
              <a:tabLst>
                <a:tab pos="225425" algn="l"/>
              </a:tabLst>
            </a:pPr>
            <a:r>
              <a:rPr lang="en-US" sz="2000" dirty="0">
                <a:latin typeface="+mn-lt"/>
              </a:rPr>
              <a:t># Create the NS record set in the parent zone. </a:t>
            </a:r>
          </a:p>
          <a:p>
            <a:pPr marL="0" indent="0">
              <a:buNone/>
              <a:tabLst>
                <a:tab pos="225425" algn="l"/>
              </a:tabLst>
            </a:pPr>
            <a:r>
              <a:rPr lang="en-US" sz="2000" dirty="0">
                <a:latin typeface="+mn-lt"/>
              </a:rPr>
              <a:t>	$parent_ns_recordset = New-AzureRmDnsRecordSet -Zone $parent -Name "partners" -	RecordType NS -Ttl 3600</a:t>
            </a:r>
          </a:p>
          <a:p>
            <a:pPr marL="0" indent="0">
              <a:buNone/>
              <a:tabLst>
                <a:tab pos="225425" algn="l"/>
              </a:tabLst>
            </a:pPr>
            <a:r>
              <a:rPr lang="en-US" sz="2000" dirty="0">
                <a:latin typeface="+mn-lt"/>
              </a:rPr>
              <a:t>	$parent_ns_recordset.Records = $child_ns_recordset.Records</a:t>
            </a:r>
          </a:p>
          <a:p>
            <a:pPr marL="0" indent="0">
              <a:buNone/>
              <a:tabLst>
                <a:tab pos="225425" algn="l"/>
              </a:tabLst>
            </a:pPr>
            <a:r>
              <a:rPr lang="en-US" sz="2000" dirty="0">
                <a:latin typeface="+mn-lt"/>
              </a:rPr>
              <a:t>	Set-AzureRmDnsRecordSet -RecordSet $parent_ns_recordset</a:t>
            </a:r>
          </a:p>
          <a:p>
            <a:pPr marL="0" indent="0">
              <a:buNone/>
            </a:pPr>
            <a:endParaRPr lang="en-US" sz="2000" dirty="0">
              <a:latin typeface="+mn-lt"/>
            </a:endParaRPr>
          </a:p>
        </p:txBody>
      </p:sp>
    </p:spTree>
    <p:extLst>
      <p:ext uri="{BB962C8B-B14F-4D97-AF65-F5344CB8AC3E}">
        <p14:creationId xmlns:p14="http://schemas.microsoft.com/office/powerpoint/2010/main" val="422726588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DNS Metrics and Alerts</a:t>
            </a:r>
          </a:p>
        </p:txBody>
      </p:sp>
      <p:sp>
        <p:nvSpPr>
          <p:cNvPr id="8" name="Text Placeholder 5">
            <a:extLst>
              <a:ext uri="{FF2B5EF4-FFF2-40B4-BE49-F238E27FC236}">
                <a16:creationId xmlns:a16="http://schemas.microsoft.com/office/drawing/2014/main" id="{195E3433-F99E-4046-8121-61855E87D55E}"/>
              </a:ext>
            </a:extLst>
          </p:cNvPr>
          <p:cNvSpPr>
            <a:spLocks noGrp="1"/>
          </p:cNvSpPr>
          <p:nvPr>
            <p:ph type="body" sz="quarter" idx="10"/>
          </p:nvPr>
        </p:nvSpPr>
        <p:spPr>
          <a:xfrm>
            <a:off x="584200" y="3856070"/>
            <a:ext cx="11018520" cy="2412968"/>
          </a:xfrm>
        </p:spPr>
        <p:txBody>
          <a:bodyPr/>
          <a:lstStyle/>
          <a:p>
            <a:r>
              <a:rPr lang="en-US" dirty="0">
                <a:solidFill>
                  <a:srgbClr val="3C3C3C"/>
                </a:solidFill>
                <a:ea typeface="Times New Roman" panose="02020603050405020304" pitchFamily="18" charset="0"/>
              </a:rPr>
              <a:t>Azure DNS provides metrics, </a:t>
            </a:r>
            <a:r>
              <a:rPr lang="en-US" sz="2600" dirty="0">
                <a:solidFill>
                  <a:srgbClr val="3C3C3C"/>
                </a:solidFill>
                <a:ea typeface="Times New Roman" panose="02020603050405020304" pitchFamily="18" charset="0"/>
              </a:rPr>
              <a:t>so you can monitor the DNS zones</a:t>
            </a:r>
          </a:p>
          <a:p>
            <a:pPr lvl="0"/>
            <a:r>
              <a:rPr lang="en-US" dirty="0"/>
              <a:t>Query Volume – Volume of DNS queries</a:t>
            </a:r>
          </a:p>
          <a:p>
            <a:pPr lvl="0"/>
            <a:r>
              <a:rPr lang="en-US" dirty="0"/>
              <a:t>Record Set Capacity Utilization - Percentage of utilization of your Record set capacity </a:t>
            </a:r>
          </a:p>
          <a:p>
            <a:pPr lvl="0"/>
            <a:r>
              <a:rPr lang="en-US" dirty="0"/>
              <a:t>Record Set Count - The number of Record sets</a:t>
            </a:r>
          </a:p>
        </p:txBody>
      </p:sp>
      <p:pic>
        <p:nvPicPr>
          <p:cNvPr id="6" name="Picture 5" descr="Screenshot of the Monitor service. The Metric dropdown shows Query Volume, Record Set Capacity Utilization, and Record Set Count. ">
            <a:extLst>
              <a:ext uri="{FF2B5EF4-FFF2-40B4-BE49-F238E27FC236}">
                <a16:creationId xmlns:a16="http://schemas.microsoft.com/office/drawing/2014/main" id="{D410B678-C5E8-4552-881E-E8C8A13AEE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72385" y="1435099"/>
            <a:ext cx="6610250" cy="2179469"/>
          </a:xfrm>
          <a:prstGeom prst="rect">
            <a:avLst/>
          </a:prstGeom>
          <a:noFill/>
          <a:ln>
            <a:solidFill>
              <a:schemeClr val="tx1"/>
            </a:solidFill>
          </a:ln>
        </p:spPr>
      </p:pic>
    </p:spTree>
    <p:extLst>
      <p:ext uri="{BB962C8B-B14F-4D97-AF65-F5344CB8AC3E}">
        <p14:creationId xmlns:p14="http://schemas.microsoft.com/office/powerpoint/2010/main" val="41212012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0918" y="1686877"/>
            <a:ext cx="4358644" cy="2215991"/>
          </a:xfrm>
        </p:spPr>
        <p:txBody>
          <a:bodyPr/>
          <a:lstStyle/>
          <a:p>
            <a:r>
              <a:rPr lang="en-US" dirty="0"/>
              <a:t>AZ-100.4</a:t>
            </a:r>
            <a:br>
              <a:rPr lang="en-US" dirty="0"/>
            </a:br>
            <a:r>
              <a:rPr lang="en-US" dirty="0"/>
              <a:t>Module 03: Securing Virtual Network Resources</a:t>
            </a:r>
          </a:p>
        </p:txBody>
      </p:sp>
    </p:spTree>
    <p:extLst>
      <p:ext uri="{BB962C8B-B14F-4D97-AF65-F5344CB8AC3E}">
        <p14:creationId xmlns:p14="http://schemas.microsoft.com/office/powerpoint/2010/main" val="206300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01: Introduction to Network Security Groups</a:t>
            </a:r>
          </a:p>
        </p:txBody>
      </p:sp>
    </p:spTree>
    <p:extLst>
      <p:ext uri="{BB962C8B-B14F-4D97-AF65-F5344CB8AC3E}">
        <p14:creationId xmlns:p14="http://schemas.microsoft.com/office/powerpoint/2010/main" val="349048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Network Security Groups</a:t>
            </a:r>
          </a:p>
        </p:txBody>
      </p:sp>
      <p:pic>
        <p:nvPicPr>
          <p:cNvPr id="2" name="Picture 1" descr="Flowchart as used in the accompanying video, showing how network security groups are used as a set of security rules to allow or deny network access.">
            <a:extLst>
              <a:ext uri="{FF2B5EF4-FFF2-40B4-BE49-F238E27FC236}">
                <a16:creationId xmlns:a16="http://schemas.microsoft.com/office/drawing/2014/main" id="{46D2B73E-91B2-4C94-A0A0-3FC6648243F6}"/>
              </a:ext>
            </a:extLst>
          </p:cNvPr>
          <p:cNvPicPr>
            <a:picLocks noChangeAspect="1"/>
          </p:cNvPicPr>
          <p:nvPr/>
        </p:nvPicPr>
        <p:blipFill>
          <a:blip r:embed="rId3"/>
          <a:stretch>
            <a:fillRect/>
          </a:stretch>
        </p:blipFill>
        <p:spPr>
          <a:xfrm>
            <a:off x="584201" y="1428750"/>
            <a:ext cx="10117666" cy="4880037"/>
          </a:xfrm>
          <a:prstGeom prst="rect">
            <a:avLst/>
          </a:prstGeom>
        </p:spPr>
      </p:pic>
    </p:spTree>
    <p:extLst>
      <p:ext uri="{BB962C8B-B14F-4D97-AF65-F5344CB8AC3E}">
        <p14:creationId xmlns:p14="http://schemas.microsoft.com/office/powerpoint/2010/main" val="32978977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Network Security Groups</a:t>
            </a:r>
          </a:p>
        </p:txBody>
      </p:sp>
      <p:sp>
        <p:nvSpPr>
          <p:cNvPr id="3" name="Text Placeholder 2">
            <a:extLst>
              <a:ext uri="{FF2B5EF4-FFF2-40B4-BE49-F238E27FC236}">
                <a16:creationId xmlns:a16="http://schemas.microsoft.com/office/drawing/2014/main" id="{9E21812E-01E8-44BA-BE97-5E9E1FBBF788}"/>
              </a:ext>
            </a:extLst>
          </p:cNvPr>
          <p:cNvSpPr>
            <a:spLocks noGrp="1"/>
          </p:cNvSpPr>
          <p:nvPr>
            <p:ph type="body" sz="quarter" idx="10"/>
          </p:nvPr>
        </p:nvSpPr>
        <p:spPr>
          <a:xfrm>
            <a:off x="584200" y="3984703"/>
            <a:ext cx="11018520" cy="2326791"/>
          </a:xfrm>
        </p:spPr>
        <p:txBody>
          <a:bodyPr/>
          <a:lstStyle/>
          <a:p>
            <a:r>
              <a:rPr lang="en-US" dirty="0"/>
              <a:t>You can limit network traffic to resources in a virtual network using a network security group (NSG)</a:t>
            </a:r>
            <a:endParaRPr lang="bs-Latn-BA" dirty="0"/>
          </a:p>
          <a:p>
            <a:r>
              <a:rPr lang="en-US" dirty="0"/>
              <a:t>A network security group contains a list of security rules that allow or deny inbound or outbound network traffic </a:t>
            </a:r>
          </a:p>
          <a:p>
            <a:r>
              <a:rPr lang="en-US" dirty="0"/>
              <a:t>An NSG can be associated to a subnet or a network interface </a:t>
            </a:r>
          </a:p>
        </p:txBody>
      </p:sp>
      <p:pic>
        <p:nvPicPr>
          <p:cNvPr id="11" name="Picture 10" descr="Screenshot of the virtual machine Overview blade in the Azure portal. The Security rules and Associated with information is highlighted.">
            <a:extLst>
              <a:ext uri="{FF2B5EF4-FFF2-40B4-BE49-F238E27FC236}">
                <a16:creationId xmlns:a16="http://schemas.microsoft.com/office/drawing/2014/main" id="{2F66B6B3-330A-4499-A426-8A5CA8D1517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13958" y="1435100"/>
            <a:ext cx="6307670" cy="2080500"/>
          </a:xfrm>
          <a:prstGeom prst="rect">
            <a:avLst/>
          </a:prstGeom>
          <a:noFill/>
          <a:ln>
            <a:solidFill>
              <a:schemeClr val="tx1"/>
            </a:solidFill>
          </a:ln>
        </p:spPr>
      </p:pic>
    </p:spTree>
    <p:extLst>
      <p:ext uri="{BB962C8B-B14F-4D97-AF65-F5344CB8AC3E}">
        <p14:creationId xmlns:p14="http://schemas.microsoft.com/office/powerpoint/2010/main" val="373290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NSG Rules</a:t>
            </a:r>
          </a:p>
        </p:txBody>
      </p:sp>
      <p:sp>
        <p:nvSpPr>
          <p:cNvPr id="8" name="Text Placeholder 7">
            <a:extLst>
              <a:ext uri="{FF2B5EF4-FFF2-40B4-BE49-F238E27FC236}">
                <a16:creationId xmlns:a16="http://schemas.microsoft.com/office/drawing/2014/main" id="{37B485B1-04A3-4531-A6A1-CA384C8FFB95}"/>
              </a:ext>
            </a:extLst>
          </p:cNvPr>
          <p:cNvSpPr>
            <a:spLocks noGrp="1"/>
          </p:cNvSpPr>
          <p:nvPr>
            <p:ph type="body" sz="quarter" idx="10"/>
          </p:nvPr>
        </p:nvSpPr>
        <p:spPr>
          <a:xfrm>
            <a:off x="584200" y="1435496"/>
            <a:ext cx="5492509" cy="3619452"/>
          </a:xfrm>
        </p:spPr>
        <p:txBody>
          <a:bodyPr/>
          <a:lstStyle/>
          <a:p>
            <a:r>
              <a:rPr lang="en-US" dirty="0">
                <a:solidFill>
                  <a:srgbClr val="3C3C3C"/>
                </a:solidFill>
                <a:ea typeface="Times New Roman" panose="02020603050405020304" pitchFamily="18" charset="0"/>
              </a:rPr>
              <a:t>Security rules in NSGs enable you to filter network traffic that can flow in and out of virtual network subnets and network interfaces. </a:t>
            </a:r>
          </a:p>
          <a:p>
            <a:r>
              <a:rPr lang="en-US" dirty="0"/>
              <a:t>You cannot delete the default rules, but you can add other rules with a higher priority. </a:t>
            </a:r>
          </a:p>
          <a:p>
            <a:endParaRPr lang="en-US" dirty="0"/>
          </a:p>
        </p:txBody>
      </p:sp>
      <p:pic>
        <p:nvPicPr>
          <p:cNvPr id="3" name="Picture 2" descr="Screenshot of the Azure portal Networking blade. Default Inbound and Outbound port rules are shown. ">
            <a:extLst>
              <a:ext uri="{FF2B5EF4-FFF2-40B4-BE49-F238E27FC236}">
                <a16:creationId xmlns:a16="http://schemas.microsoft.com/office/drawing/2014/main" id="{D0A0E46E-BBD5-4C39-A2B3-5BB839967DC2}"/>
              </a:ext>
            </a:extLst>
          </p:cNvPr>
          <p:cNvPicPr>
            <a:picLocks noChangeAspect="1"/>
          </p:cNvPicPr>
          <p:nvPr/>
        </p:nvPicPr>
        <p:blipFill>
          <a:blip r:embed="rId3"/>
          <a:stretch>
            <a:fillRect/>
          </a:stretch>
        </p:blipFill>
        <p:spPr>
          <a:xfrm>
            <a:off x="6368033" y="1435496"/>
            <a:ext cx="5238750" cy="4038600"/>
          </a:xfrm>
          <a:prstGeom prst="rect">
            <a:avLst/>
          </a:prstGeom>
          <a:ln>
            <a:solidFill>
              <a:schemeClr val="tx1"/>
            </a:solidFill>
          </a:ln>
        </p:spPr>
      </p:pic>
    </p:spTree>
    <p:extLst>
      <p:ext uri="{BB962C8B-B14F-4D97-AF65-F5344CB8AC3E}">
        <p14:creationId xmlns:p14="http://schemas.microsoft.com/office/powerpoint/2010/main" val="30051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NSG Effective Rules</a:t>
            </a:r>
          </a:p>
        </p:txBody>
      </p:sp>
      <p:sp>
        <p:nvSpPr>
          <p:cNvPr id="5" name="Text Placeholder 4">
            <a:extLst>
              <a:ext uri="{FF2B5EF4-FFF2-40B4-BE49-F238E27FC236}">
                <a16:creationId xmlns:a16="http://schemas.microsoft.com/office/drawing/2014/main" id="{8CF8207D-B662-4CD9-BBA7-B833BC3B26DE}"/>
              </a:ext>
            </a:extLst>
          </p:cNvPr>
          <p:cNvSpPr>
            <a:spLocks noGrp="1"/>
          </p:cNvSpPr>
          <p:nvPr>
            <p:ph type="body" sz="quarter" idx="10"/>
          </p:nvPr>
        </p:nvSpPr>
        <p:spPr>
          <a:xfrm>
            <a:off x="584200" y="1435100"/>
            <a:ext cx="5455356" cy="4136517"/>
          </a:xfrm>
        </p:spPr>
        <p:txBody>
          <a:bodyPr/>
          <a:lstStyle/>
          <a:p>
            <a:r>
              <a:rPr lang="en-US" dirty="0"/>
              <a:t>NSGs are evaluated independently for the subnet and NIC </a:t>
            </a:r>
          </a:p>
          <a:p>
            <a:r>
              <a:rPr lang="en-US" dirty="0">
                <a:solidFill>
                  <a:srgbClr val="3C3C3C"/>
                </a:solidFill>
                <a:ea typeface="Times New Roman" panose="02020603050405020304" pitchFamily="18" charset="0"/>
              </a:rPr>
              <a:t>An “allow” rule must exist at both levels for traffic to be admitted </a:t>
            </a:r>
          </a:p>
          <a:p>
            <a:r>
              <a:rPr lang="en-US" dirty="0">
                <a:solidFill>
                  <a:srgbClr val="3C3C3C"/>
                </a:solidFill>
                <a:ea typeface="Times New Roman" panose="02020603050405020304" pitchFamily="18" charset="0"/>
              </a:rPr>
              <a:t>Use the Effective Rules link </a:t>
            </a:r>
            <a:r>
              <a:rPr lang="en-US" dirty="0"/>
              <a:t>if you are not sure which security rules are being applied</a:t>
            </a:r>
            <a:endParaRPr lang="en-US" dirty="0">
              <a:solidFill>
                <a:srgbClr val="3C3C3C"/>
              </a:solidFill>
              <a:ea typeface="Times New Roman" panose="02020603050405020304" pitchFamily="18" charset="0"/>
            </a:endParaRPr>
          </a:p>
          <a:p>
            <a:endParaRPr lang="en-US" dirty="0"/>
          </a:p>
        </p:txBody>
      </p:sp>
      <p:pic>
        <p:nvPicPr>
          <p:cNvPr id="7" name="Picture 6" descr="A NSG is shown controlling traffic to a subnet. Inside the subnet another NSG is shown controlling traffic to a virtual machine NIC. ">
            <a:extLst>
              <a:ext uri="{FF2B5EF4-FFF2-40B4-BE49-F238E27FC236}">
                <a16:creationId xmlns:a16="http://schemas.microsoft.com/office/drawing/2014/main" id="{345F8CA4-6895-4F95-9B5A-2FD3EE05A67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4001" y="1435100"/>
            <a:ext cx="4678010" cy="2956277"/>
          </a:xfrm>
          <a:prstGeom prst="rect">
            <a:avLst/>
          </a:prstGeom>
          <a:noFill/>
        </p:spPr>
      </p:pic>
      <p:pic>
        <p:nvPicPr>
          <p:cNvPr id="6" name="Picture 5" descr="Screenshot of the Networking blade in the Azure portal. The Effective security rules link is highlighted. ">
            <a:extLst>
              <a:ext uri="{FF2B5EF4-FFF2-40B4-BE49-F238E27FC236}">
                <a16:creationId xmlns:a16="http://schemas.microsoft.com/office/drawing/2014/main" id="{C4F7421B-DDA6-4340-89A1-FE1E13458BE8}"/>
              </a:ext>
            </a:extLst>
          </p:cNvPr>
          <p:cNvPicPr>
            <a:picLocks noChangeAspect="1"/>
          </p:cNvPicPr>
          <p:nvPr/>
        </p:nvPicPr>
        <p:blipFill>
          <a:blip r:embed="rId4"/>
          <a:stretch>
            <a:fillRect/>
          </a:stretch>
        </p:blipFill>
        <p:spPr>
          <a:xfrm>
            <a:off x="6380514" y="4793720"/>
            <a:ext cx="4962525" cy="873301"/>
          </a:xfrm>
          <a:prstGeom prst="rect">
            <a:avLst/>
          </a:prstGeom>
        </p:spPr>
      </p:pic>
    </p:spTree>
    <p:extLst>
      <p:ext uri="{BB962C8B-B14F-4D97-AF65-F5344CB8AC3E}">
        <p14:creationId xmlns:p14="http://schemas.microsoft.com/office/powerpoint/2010/main" val="375207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NSG Scenarios</a:t>
            </a:r>
          </a:p>
        </p:txBody>
      </p:sp>
      <p:sp>
        <p:nvSpPr>
          <p:cNvPr id="4" name="Text Placeholder 3">
            <a:extLst>
              <a:ext uri="{FF2B5EF4-FFF2-40B4-BE49-F238E27FC236}">
                <a16:creationId xmlns:a16="http://schemas.microsoft.com/office/drawing/2014/main" id="{B962026F-AEBF-4733-85F8-CE80605B8E56}"/>
              </a:ext>
            </a:extLst>
          </p:cNvPr>
          <p:cNvSpPr>
            <a:spLocks noGrp="1"/>
          </p:cNvSpPr>
          <p:nvPr>
            <p:ph type="body" sz="quarter" idx="10"/>
          </p:nvPr>
        </p:nvSpPr>
        <p:spPr>
          <a:xfrm>
            <a:off x="590868" y="4373134"/>
            <a:ext cx="11018520" cy="1895904"/>
          </a:xfrm>
        </p:spPr>
        <p:txBody>
          <a:bodyPr/>
          <a:lstStyle/>
          <a:p>
            <a:r>
              <a:rPr lang="en-US" dirty="0">
                <a:solidFill>
                  <a:srgbClr val="3C3C3C"/>
                </a:solidFill>
                <a:ea typeface="Times New Roman" panose="02020603050405020304" pitchFamily="18" charset="0"/>
              </a:rPr>
              <a:t>Your subnet designs will affect your NSG associations </a:t>
            </a:r>
          </a:p>
          <a:p>
            <a:r>
              <a:rPr lang="en-US" dirty="0">
                <a:solidFill>
                  <a:srgbClr val="3C3C3C"/>
                </a:solidFill>
                <a:ea typeface="Times New Roman" panose="02020603050405020304" pitchFamily="18" charset="0"/>
              </a:rPr>
              <a:t>For example, let’s assume you have two apps (App1 and App2). Each app has front-end (web servers) and backend (workload) resources</a:t>
            </a:r>
          </a:p>
          <a:p>
            <a:r>
              <a:rPr lang="en-US" dirty="0">
                <a:solidFill>
                  <a:srgbClr val="3C3C3C"/>
                </a:solidFill>
                <a:ea typeface="Times New Roman" panose="02020603050405020304" pitchFamily="18" charset="0"/>
              </a:rPr>
              <a:t>Consider these three designs</a:t>
            </a:r>
            <a:endParaRPr lang="en-US" dirty="0"/>
          </a:p>
        </p:txBody>
      </p:sp>
      <p:pic>
        <p:nvPicPr>
          <p:cNvPr id="5" name="Picture 4" descr="Visual representation of the three designs discussed in the topic. ">
            <a:extLst>
              <a:ext uri="{FF2B5EF4-FFF2-40B4-BE49-F238E27FC236}">
                <a16:creationId xmlns:a16="http://schemas.microsoft.com/office/drawing/2014/main" id="{A940E7DF-8804-4AB6-8A33-D604B95578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35289" y="1117188"/>
            <a:ext cx="8432799" cy="3025834"/>
          </a:xfrm>
          <a:prstGeom prst="rect">
            <a:avLst/>
          </a:prstGeom>
          <a:noFill/>
        </p:spPr>
      </p:pic>
    </p:spTree>
    <p:extLst>
      <p:ext uri="{BB962C8B-B14F-4D97-AF65-F5344CB8AC3E}">
        <p14:creationId xmlns:p14="http://schemas.microsoft.com/office/powerpoint/2010/main" val="323396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02: Implementing Network Security Groups and Service Endpoints</a:t>
            </a:r>
          </a:p>
        </p:txBody>
      </p:sp>
    </p:spTree>
    <p:extLst>
      <p:ext uri="{BB962C8B-B14F-4D97-AF65-F5344CB8AC3E}">
        <p14:creationId xmlns:p14="http://schemas.microsoft.com/office/powerpoint/2010/main" val="129612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Introduction to Azure Networking Components</a:t>
            </a:r>
          </a:p>
        </p:txBody>
      </p:sp>
      <p:pic>
        <p:nvPicPr>
          <p:cNvPr id="7" name="Picture 6" descr="Screenshot of the Networking page from the Products section of Azure Documentation. Shows all the main networking components of Azure Networking, described in the following topic.">
            <a:extLst>
              <a:ext uri="{FF2B5EF4-FFF2-40B4-BE49-F238E27FC236}">
                <a16:creationId xmlns:a16="http://schemas.microsoft.com/office/drawing/2014/main" id="{CAE095D2-CEB2-49CB-86B1-47547427D075}"/>
              </a:ext>
            </a:extLst>
          </p:cNvPr>
          <p:cNvPicPr>
            <a:picLocks noChangeAspect="1"/>
          </p:cNvPicPr>
          <p:nvPr/>
        </p:nvPicPr>
        <p:blipFill>
          <a:blip r:embed="rId3"/>
          <a:stretch>
            <a:fillRect/>
          </a:stretch>
        </p:blipFill>
        <p:spPr>
          <a:xfrm>
            <a:off x="5423770" y="1435100"/>
            <a:ext cx="6185618" cy="4174868"/>
          </a:xfrm>
          <a:prstGeom prst="rect">
            <a:avLst/>
          </a:prstGeom>
          <a:ln>
            <a:solidFill>
              <a:schemeClr val="tx1"/>
            </a:solidFill>
          </a:ln>
        </p:spPr>
      </p:pic>
      <p:sp>
        <p:nvSpPr>
          <p:cNvPr id="3" name="Text Placeholder 2">
            <a:extLst>
              <a:ext uri="{FF2B5EF4-FFF2-40B4-BE49-F238E27FC236}">
                <a16:creationId xmlns:a16="http://schemas.microsoft.com/office/drawing/2014/main" id="{08C79525-6093-4957-B915-6381CCFCC68C}"/>
              </a:ext>
            </a:extLst>
          </p:cNvPr>
          <p:cNvSpPr>
            <a:spLocks noGrp="1"/>
          </p:cNvSpPr>
          <p:nvPr>
            <p:ph type="body" sz="quarter" idx="10"/>
          </p:nvPr>
        </p:nvSpPr>
        <p:spPr>
          <a:xfrm>
            <a:off x="584200" y="1435497"/>
            <a:ext cx="4689258" cy="4998291"/>
          </a:xfrm>
        </p:spPr>
        <p:txBody>
          <a:bodyPr/>
          <a:lstStyle/>
          <a:p>
            <a:r>
              <a:rPr lang="en-US" dirty="0"/>
              <a:t>Adopting cloud solutions can save time and simplify operations</a:t>
            </a:r>
          </a:p>
          <a:p>
            <a:r>
              <a:rPr lang="en-US" dirty="0"/>
              <a:t>Azure requires the same types of networking functionality as on-premises infrastructure</a:t>
            </a:r>
          </a:p>
          <a:p>
            <a:r>
              <a:rPr lang="en-US" dirty="0"/>
              <a:t>Azure networking offers a wide range of services and products</a:t>
            </a:r>
          </a:p>
          <a:p>
            <a:endParaRPr lang="en-US" dirty="0"/>
          </a:p>
        </p:txBody>
      </p:sp>
    </p:spTree>
    <p:extLst>
      <p:ext uri="{BB962C8B-B14F-4D97-AF65-F5344CB8AC3E}">
        <p14:creationId xmlns:p14="http://schemas.microsoft.com/office/powerpoint/2010/main" val="29918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Creating NSG Rules</a:t>
            </a:r>
          </a:p>
        </p:txBody>
      </p:sp>
      <p:sp>
        <p:nvSpPr>
          <p:cNvPr id="7" name="Text Placeholder 5">
            <a:extLst>
              <a:ext uri="{FF2B5EF4-FFF2-40B4-BE49-F238E27FC236}">
                <a16:creationId xmlns:a16="http://schemas.microsoft.com/office/drawing/2014/main" id="{EA6B19EF-6F9D-4A6A-B191-D7CD3513609B}"/>
              </a:ext>
            </a:extLst>
          </p:cNvPr>
          <p:cNvSpPr>
            <a:spLocks noGrp="1"/>
          </p:cNvSpPr>
          <p:nvPr>
            <p:ph type="body" sz="quarter" idx="10"/>
          </p:nvPr>
        </p:nvSpPr>
        <p:spPr>
          <a:xfrm>
            <a:off x="584200" y="1435497"/>
            <a:ext cx="5794022" cy="3705630"/>
          </a:xfrm>
        </p:spPr>
        <p:txBody>
          <a:bodyPr/>
          <a:lstStyle/>
          <a:p>
            <a:r>
              <a:rPr lang="en-US" dirty="0"/>
              <a:t>Select from a large variety of services </a:t>
            </a:r>
          </a:p>
          <a:p>
            <a:r>
              <a:rPr lang="en-US" dirty="0"/>
              <a:t>Service - The destination protocol and port range for this rule</a:t>
            </a:r>
          </a:p>
          <a:p>
            <a:r>
              <a:rPr lang="en-US" dirty="0"/>
              <a:t>Port ranges – Single port or multiple ports</a:t>
            </a:r>
          </a:p>
          <a:p>
            <a:r>
              <a:rPr lang="en-US" dirty="0"/>
              <a:t>Priority - The lower the number, the higher the priority</a:t>
            </a:r>
          </a:p>
        </p:txBody>
      </p:sp>
      <p:pic>
        <p:nvPicPr>
          <p:cNvPr id="6" name="Picture 5" descr="Screenshot of the Add inbound security rule page in the Azure portal. The Advanced configuration link is highlighted. Custom services are shown such as HTTP, HTTPS, and SSH. ">
            <a:extLst>
              <a:ext uri="{FF2B5EF4-FFF2-40B4-BE49-F238E27FC236}">
                <a16:creationId xmlns:a16="http://schemas.microsoft.com/office/drawing/2014/main" id="{52538E0A-9EA2-470F-B4E2-6343E575B29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34579" y="1435100"/>
            <a:ext cx="4474810" cy="4198056"/>
          </a:xfrm>
          <a:prstGeom prst="rect">
            <a:avLst/>
          </a:prstGeom>
          <a:noFill/>
          <a:ln>
            <a:solidFill>
              <a:schemeClr val="tx1"/>
            </a:solidFill>
          </a:ln>
        </p:spPr>
      </p:pic>
    </p:spTree>
    <p:extLst>
      <p:ext uri="{BB962C8B-B14F-4D97-AF65-F5344CB8AC3E}">
        <p14:creationId xmlns:p14="http://schemas.microsoft.com/office/powerpoint/2010/main" val="347537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 Security Groups</a:t>
            </a:r>
          </a:p>
        </p:txBody>
      </p:sp>
      <p:pic>
        <p:nvPicPr>
          <p:cNvPr id="2" name="Picture 1" descr="Screenshot from the Azure portal showing NSG inbound and outbound rules. ">
            <a:extLst>
              <a:ext uri="{FF2B5EF4-FFF2-40B4-BE49-F238E27FC236}">
                <a16:creationId xmlns:a16="http://schemas.microsoft.com/office/drawing/2014/main" id="{22422ABA-3132-403E-BAAB-00932E1035C9}"/>
              </a:ext>
            </a:extLst>
          </p:cNvPr>
          <p:cNvPicPr>
            <a:picLocks noChangeAspect="1"/>
          </p:cNvPicPr>
          <p:nvPr/>
        </p:nvPicPr>
        <p:blipFill>
          <a:blip r:embed="rId3"/>
          <a:stretch>
            <a:fillRect/>
          </a:stretch>
        </p:blipFill>
        <p:spPr>
          <a:xfrm>
            <a:off x="584199" y="1433512"/>
            <a:ext cx="11045825" cy="3990975"/>
          </a:xfrm>
          <a:prstGeom prst="rect">
            <a:avLst/>
          </a:prstGeom>
          <a:ln>
            <a:solidFill>
              <a:schemeClr val="tx1"/>
            </a:solidFill>
          </a:ln>
        </p:spPr>
      </p:pic>
    </p:spTree>
    <p:extLst>
      <p:ext uri="{BB962C8B-B14F-4D97-AF65-F5344CB8AC3E}">
        <p14:creationId xmlns:p14="http://schemas.microsoft.com/office/powerpoint/2010/main" val="24044961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Endpoints</a:t>
            </a:r>
          </a:p>
        </p:txBody>
      </p:sp>
      <p:sp>
        <p:nvSpPr>
          <p:cNvPr id="3" name="Text Placeholder 2">
            <a:extLst>
              <a:ext uri="{FF2B5EF4-FFF2-40B4-BE49-F238E27FC236}">
                <a16:creationId xmlns:a16="http://schemas.microsoft.com/office/drawing/2014/main" id="{6F2AAAC8-094B-41C1-A2D0-75EFC15A0BD9}"/>
              </a:ext>
            </a:extLst>
          </p:cNvPr>
          <p:cNvSpPr>
            <a:spLocks noGrp="1"/>
          </p:cNvSpPr>
          <p:nvPr>
            <p:ph type="body" sz="quarter" idx="10"/>
          </p:nvPr>
        </p:nvSpPr>
        <p:spPr>
          <a:xfrm>
            <a:off x="590868" y="4804022"/>
            <a:ext cx="11018520" cy="1465016"/>
          </a:xfrm>
        </p:spPr>
        <p:txBody>
          <a:bodyPr/>
          <a:lstStyle/>
          <a:p>
            <a:r>
              <a:rPr lang="en-US" dirty="0"/>
              <a:t>Endpoints limit network access to specific subnets and IP addresses </a:t>
            </a:r>
          </a:p>
          <a:p>
            <a:r>
              <a:rPr lang="en-US" dirty="0"/>
              <a:t>Provides security, optimal routing, and ease of use </a:t>
            </a:r>
          </a:p>
          <a:p>
            <a:r>
              <a:rPr lang="en-US" dirty="0"/>
              <a:t>Current support: Cosmos DB, Event Hub, Key Vault, SQL, and Storage </a:t>
            </a:r>
          </a:p>
        </p:txBody>
      </p:sp>
      <p:pic>
        <p:nvPicPr>
          <p:cNvPr id="9" name="Picture 8" descr="Diagram of a VM connecting to the Azure service through a service endpoint. The Azure services include CosmosDB, Event Hub, Key Vault, SQL, and Storage. The Azure Service cannot connect to the Internet. ">
            <a:extLst>
              <a:ext uri="{FF2B5EF4-FFF2-40B4-BE49-F238E27FC236}">
                <a16:creationId xmlns:a16="http://schemas.microsoft.com/office/drawing/2014/main" id="{FF189CB0-330C-4D15-9028-04FDB6194A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69025" y="1435100"/>
            <a:ext cx="6912042" cy="2786944"/>
          </a:xfrm>
          <a:prstGeom prst="rect">
            <a:avLst/>
          </a:prstGeom>
          <a:noFill/>
        </p:spPr>
      </p:pic>
    </p:spTree>
    <p:extLst>
      <p:ext uri="{BB962C8B-B14F-4D97-AF65-F5344CB8AC3E}">
        <p14:creationId xmlns:p14="http://schemas.microsoft.com/office/powerpoint/2010/main" val="178193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Implementing Service Endpoints</a:t>
            </a:r>
          </a:p>
        </p:txBody>
      </p:sp>
      <p:sp>
        <p:nvSpPr>
          <p:cNvPr id="3" name="Text Placeholder 2">
            <a:extLst>
              <a:ext uri="{FF2B5EF4-FFF2-40B4-BE49-F238E27FC236}">
                <a16:creationId xmlns:a16="http://schemas.microsoft.com/office/drawing/2014/main" id="{A926D8B4-6C55-4CCE-A8EF-71085BD75BBE}"/>
              </a:ext>
            </a:extLst>
          </p:cNvPr>
          <p:cNvSpPr>
            <a:spLocks noGrp="1"/>
          </p:cNvSpPr>
          <p:nvPr>
            <p:ph type="body" sz="quarter" idx="10"/>
          </p:nvPr>
        </p:nvSpPr>
        <p:spPr>
          <a:xfrm>
            <a:off x="584200" y="4890199"/>
            <a:ext cx="11018520" cy="1378839"/>
          </a:xfrm>
        </p:spPr>
        <p:txBody>
          <a:bodyPr/>
          <a:lstStyle/>
          <a:p>
            <a:r>
              <a:rPr lang="en-US" dirty="0"/>
              <a:t>Must configure both sides of the endpoints. For example, the virtual network side and the storage account side. </a:t>
            </a:r>
          </a:p>
          <a:p>
            <a:r>
              <a:rPr lang="en-US" dirty="0"/>
              <a:t>Steps vary depending on the endpoint service  </a:t>
            </a:r>
          </a:p>
        </p:txBody>
      </p:sp>
      <p:pic>
        <p:nvPicPr>
          <p:cNvPr id="9" name="Picture 8" descr="Screenshot of the Storage Account Firewalls and virtual networks blade in the Azure portal. One virtual network is selected and the firewall has an IP address range. ">
            <a:extLst>
              <a:ext uri="{FF2B5EF4-FFF2-40B4-BE49-F238E27FC236}">
                <a16:creationId xmlns:a16="http://schemas.microsoft.com/office/drawing/2014/main" id="{89CE4F4C-608B-4519-BC38-4F7C08715C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38489" y="1435100"/>
            <a:ext cx="7992533" cy="3046589"/>
          </a:xfrm>
          <a:prstGeom prst="rect">
            <a:avLst/>
          </a:prstGeom>
          <a:noFill/>
          <a:ln>
            <a:solidFill>
              <a:schemeClr val="tx1"/>
            </a:solidFill>
          </a:ln>
        </p:spPr>
      </p:pic>
    </p:spTree>
    <p:extLst>
      <p:ext uri="{BB962C8B-B14F-4D97-AF65-F5344CB8AC3E}">
        <p14:creationId xmlns:p14="http://schemas.microsoft.com/office/powerpoint/2010/main" val="359580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Lab 3A</a:t>
            </a:r>
            <a:r>
              <a:rPr lang="en-US" dirty="0"/>
              <a:t>: Service Endpoints</a:t>
            </a:r>
          </a:p>
        </p:txBody>
      </p:sp>
      <p:sp>
        <p:nvSpPr>
          <p:cNvPr id="12" name="Text Placeholder 5">
            <a:extLst>
              <a:ext uri="{FF2B5EF4-FFF2-40B4-BE49-F238E27FC236}">
                <a16:creationId xmlns:a16="http://schemas.microsoft.com/office/drawing/2014/main" id="{E19C4C35-EAA4-4F09-AF4A-7E4851EF8BD6}"/>
              </a:ext>
            </a:extLst>
          </p:cNvPr>
          <p:cNvSpPr>
            <a:spLocks noGrp="1"/>
          </p:cNvSpPr>
          <p:nvPr>
            <p:ph type="body" sz="quarter" idx="10"/>
          </p:nvPr>
        </p:nvSpPr>
        <p:spPr>
          <a:xfrm>
            <a:off x="584200" y="1435497"/>
            <a:ext cx="9541933" cy="3877985"/>
          </a:xfrm>
        </p:spPr>
        <p:txBody>
          <a:bodyPr/>
          <a:lstStyle/>
          <a:p>
            <a:pPr lvl="0"/>
            <a:r>
              <a:rPr lang="en-US" dirty="0"/>
              <a:t>Create a virtual network with one subnet</a:t>
            </a:r>
          </a:p>
          <a:p>
            <a:pPr lvl="0"/>
            <a:r>
              <a:rPr lang="en-US" dirty="0"/>
              <a:t>Add a subnet and enable a service endpoint</a:t>
            </a:r>
          </a:p>
          <a:p>
            <a:pPr lvl="0"/>
            <a:r>
              <a:rPr lang="en-US" dirty="0"/>
              <a:t>Create an Azure resource and allow network access to it from only a subnet</a:t>
            </a:r>
          </a:p>
          <a:p>
            <a:pPr lvl="0"/>
            <a:r>
              <a:rPr lang="en-US" dirty="0"/>
              <a:t>Deploy a virtual machine (VM) to each subnet</a:t>
            </a:r>
          </a:p>
          <a:p>
            <a:pPr lvl="0"/>
            <a:r>
              <a:rPr lang="en-US" dirty="0"/>
              <a:t>Confirm access to a resource from an allowed subnet</a:t>
            </a:r>
          </a:p>
          <a:p>
            <a:pPr lvl="0"/>
            <a:r>
              <a:rPr lang="en-US" dirty="0"/>
              <a:t>Confirm access is denied to a resource from another subnet and the internet</a:t>
            </a:r>
          </a:p>
        </p:txBody>
      </p:sp>
    </p:spTree>
    <p:extLst>
      <p:ext uri="{BB962C8B-B14F-4D97-AF65-F5344CB8AC3E}">
        <p14:creationId xmlns:p14="http://schemas.microsoft.com/office/powerpoint/2010/main" val="24933898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0918" y="1686877"/>
            <a:ext cx="4358644" cy="2215991"/>
          </a:xfrm>
        </p:spPr>
        <p:txBody>
          <a:bodyPr/>
          <a:lstStyle/>
          <a:p>
            <a:r>
              <a:rPr lang="en-US" dirty="0"/>
              <a:t>AZ-100.4</a:t>
            </a:r>
            <a:br>
              <a:rPr lang="en-US" dirty="0"/>
            </a:br>
            <a:r>
              <a:rPr lang="en-US" dirty="0"/>
              <a:t>Module 04: Connecting Virtual Networks</a:t>
            </a:r>
          </a:p>
        </p:txBody>
      </p:sp>
    </p:spTree>
    <p:extLst>
      <p:ext uri="{BB962C8B-B14F-4D97-AF65-F5344CB8AC3E}">
        <p14:creationId xmlns:p14="http://schemas.microsoft.com/office/powerpoint/2010/main" val="151247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01: Intersite Connectivity</a:t>
            </a:r>
          </a:p>
        </p:txBody>
      </p:sp>
    </p:spTree>
    <p:extLst>
      <p:ext uri="{BB962C8B-B14F-4D97-AF65-F5344CB8AC3E}">
        <p14:creationId xmlns:p14="http://schemas.microsoft.com/office/powerpoint/2010/main" val="130357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Network Connectivity</a:t>
            </a:r>
          </a:p>
        </p:txBody>
      </p:sp>
      <p:sp>
        <p:nvSpPr>
          <p:cNvPr id="5" name="Text Placeholder 4">
            <a:extLst>
              <a:ext uri="{FF2B5EF4-FFF2-40B4-BE49-F238E27FC236}">
                <a16:creationId xmlns:a16="http://schemas.microsoft.com/office/drawing/2014/main" id="{CE213F6C-E6B9-4BA8-AD73-6186009E82D7}"/>
              </a:ext>
            </a:extLst>
          </p:cNvPr>
          <p:cNvSpPr>
            <a:spLocks noGrp="1"/>
          </p:cNvSpPr>
          <p:nvPr>
            <p:ph type="body" sz="quarter" idx="10"/>
          </p:nvPr>
        </p:nvSpPr>
        <p:spPr>
          <a:xfrm>
            <a:off x="584200" y="1437481"/>
            <a:ext cx="5212080" cy="4407360"/>
          </a:xfrm>
        </p:spPr>
        <p:txBody>
          <a:bodyPr/>
          <a:lstStyle/>
          <a:p>
            <a:r>
              <a:rPr lang="en-US" dirty="0"/>
              <a:t>Site-to-Site</a:t>
            </a:r>
          </a:p>
          <a:p>
            <a:pPr lvl="1"/>
            <a:r>
              <a:rPr lang="en-US" sz="2400" dirty="0">
                <a:latin typeface="Segoe UI Semilight" panose="020B0402040204020203" pitchFamily="34" charset="0"/>
                <a:cs typeface="Segoe UI Semilight" panose="020B0402040204020203" pitchFamily="34" charset="0"/>
              </a:rPr>
              <a:t>Connect an on-premises network to your virtual networks in Azure</a:t>
            </a:r>
          </a:p>
          <a:p>
            <a:r>
              <a:rPr lang="en-US" dirty="0"/>
              <a:t>VNet-to-VNet</a:t>
            </a:r>
          </a:p>
          <a:p>
            <a:pPr lvl="1"/>
            <a:r>
              <a:rPr lang="en-US" sz="2400" dirty="0">
                <a:latin typeface="Segoe UI Semilight" panose="020B0402040204020203" pitchFamily="34" charset="0"/>
                <a:cs typeface="Segoe UI Semilight" panose="020B0402040204020203" pitchFamily="34" charset="0"/>
              </a:rPr>
              <a:t>Connect two virtual networks in Azure together</a:t>
            </a:r>
          </a:p>
          <a:p>
            <a:r>
              <a:rPr lang="en-US" dirty="0"/>
              <a:t>Point-to-Site</a:t>
            </a:r>
          </a:p>
          <a:p>
            <a:pPr lvl="1"/>
            <a:r>
              <a:rPr lang="en-US" sz="2400" dirty="0">
                <a:latin typeface="Segoe UI Semilight" panose="020B0402040204020203" pitchFamily="34" charset="0"/>
                <a:cs typeface="Segoe UI Semilight" panose="020B0402040204020203" pitchFamily="34" charset="0"/>
              </a:rPr>
              <a:t>Connect an individual machine directly through VPN into an Azure virtual network</a:t>
            </a:r>
          </a:p>
        </p:txBody>
      </p:sp>
      <p:pic>
        <p:nvPicPr>
          <p:cNvPr id="3" name="Picture 2" descr="Diagram used in the accompanying video to show the three different insersite connectivity options: Site-to-Site, VNet-to-VNet, and Point-to-Site.">
            <a:extLst>
              <a:ext uri="{FF2B5EF4-FFF2-40B4-BE49-F238E27FC236}">
                <a16:creationId xmlns:a16="http://schemas.microsoft.com/office/drawing/2014/main" id="{DC9D9B24-5C26-453F-9BE9-2C50D4DFD09D}"/>
              </a:ext>
            </a:extLst>
          </p:cNvPr>
          <p:cNvPicPr>
            <a:picLocks noChangeAspect="1"/>
          </p:cNvPicPr>
          <p:nvPr/>
        </p:nvPicPr>
        <p:blipFill>
          <a:blip r:embed="rId3"/>
          <a:stretch>
            <a:fillRect/>
          </a:stretch>
        </p:blipFill>
        <p:spPr>
          <a:xfrm>
            <a:off x="5873675" y="1498273"/>
            <a:ext cx="6214334" cy="3644448"/>
          </a:xfrm>
          <a:prstGeom prst="rect">
            <a:avLst/>
          </a:prstGeom>
        </p:spPr>
      </p:pic>
    </p:spTree>
    <p:extLst>
      <p:ext uri="{BB962C8B-B14F-4D97-AF65-F5344CB8AC3E}">
        <p14:creationId xmlns:p14="http://schemas.microsoft.com/office/powerpoint/2010/main" val="22514928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VNet-to-VNet Connections</a:t>
            </a:r>
          </a:p>
        </p:txBody>
      </p:sp>
      <p:pic>
        <p:nvPicPr>
          <p:cNvPr id="7" name="Picture 6" descr="A VNet to VNet connection between VNet1 and VNet2 is shown. Each VNet has a gateway connection and there is an IPsec IKE S2S VPN tunnel between them. Another tunnel connects VNet1 to an on-premises infrastructure using a site-to-site connection.">
            <a:extLst>
              <a:ext uri="{FF2B5EF4-FFF2-40B4-BE49-F238E27FC236}">
                <a16:creationId xmlns:a16="http://schemas.microsoft.com/office/drawing/2014/main" id="{1484AD3C-9C4F-4334-9A1E-57E49C9DB05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38491" y="1435100"/>
            <a:ext cx="7845776" cy="2956278"/>
          </a:xfrm>
          <a:prstGeom prst="rect">
            <a:avLst/>
          </a:prstGeom>
          <a:noFill/>
        </p:spPr>
      </p:pic>
      <p:sp>
        <p:nvSpPr>
          <p:cNvPr id="14" name="Text Placeholder 2">
            <a:extLst>
              <a:ext uri="{FF2B5EF4-FFF2-40B4-BE49-F238E27FC236}">
                <a16:creationId xmlns:a16="http://schemas.microsoft.com/office/drawing/2014/main" id="{FD6C7DDF-A099-42B0-864B-772EF4875B0A}"/>
              </a:ext>
            </a:extLst>
          </p:cNvPr>
          <p:cNvSpPr>
            <a:spLocks noGrp="1"/>
          </p:cNvSpPr>
          <p:nvPr>
            <p:ph type="body" sz="quarter" idx="10"/>
          </p:nvPr>
        </p:nvSpPr>
        <p:spPr>
          <a:xfrm>
            <a:off x="584200" y="4804022"/>
            <a:ext cx="10170675" cy="1465016"/>
          </a:xfrm>
        </p:spPr>
        <p:txBody>
          <a:bodyPr/>
          <a:lstStyle/>
          <a:p>
            <a:r>
              <a:rPr lang="en-US" dirty="0"/>
              <a:t>Connect VNets with a VNet-to-VNet VPN connection </a:t>
            </a:r>
          </a:p>
          <a:p>
            <a:r>
              <a:rPr lang="en-US" dirty="0"/>
              <a:t>Requires a VPN gateway in each virtual network </a:t>
            </a:r>
          </a:p>
          <a:p>
            <a:r>
              <a:rPr lang="en-US" dirty="0"/>
              <a:t>A secure IPsec/IKE tunnel provides the communication</a:t>
            </a:r>
          </a:p>
        </p:txBody>
      </p:sp>
    </p:spTree>
    <p:extLst>
      <p:ext uri="{BB962C8B-B14F-4D97-AF65-F5344CB8AC3E}">
        <p14:creationId xmlns:p14="http://schemas.microsoft.com/office/powerpoint/2010/main" val="213548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VPN Gateways</a:t>
            </a:r>
          </a:p>
        </p:txBody>
      </p:sp>
      <p:sp>
        <p:nvSpPr>
          <p:cNvPr id="3" name="Text Placeholder 2">
            <a:extLst>
              <a:ext uri="{FF2B5EF4-FFF2-40B4-BE49-F238E27FC236}">
                <a16:creationId xmlns:a16="http://schemas.microsoft.com/office/drawing/2014/main" id="{36CC91B5-DCD9-4FA9-955E-736EBE86DAD5}"/>
              </a:ext>
            </a:extLst>
          </p:cNvPr>
          <p:cNvSpPr>
            <a:spLocks noGrp="1"/>
          </p:cNvSpPr>
          <p:nvPr>
            <p:ph type="body" sz="quarter" idx="10"/>
          </p:nvPr>
        </p:nvSpPr>
        <p:spPr>
          <a:xfrm>
            <a:off x="584200" y="4286957"/>
            <a:ext cx="11018520" cy="1982081"/>
          </a:xfrm>
        </p:spPr>
        <p:txBody>
          <a:bodyPr/>
          <a:lstStyle/>
          <a:p>
            <a:r>
              <a:rPr lang="en-US" dirty="0"/>
              <a:t>Each virtual network needs a VPN gateway </a:t>
            </a:r>
          </a:p>
          <a:p>
            <a:pPr lvl="0"/>
            <a:r>
              <a:rPr lang="en-US" dirty="0"/>
              <a:t>Most VPN types are Route-based, select a </a:t>
            </a:r>
            <a:r>
              <a:rPr lang="en-US" u="sng" dirty="0">
                <a:hlinkClick r:id="rId3"/>
              </a:rPr>
              <a:t>gateway SKU</a:t>
            </a:r>
            <a:r>
              <a:rPr lang="en-US" dirty="0"/>
              <a:t> </a:t>
            </a:r>
          </a:p>
          <a:p>
            <a:pPr lvl="0"/>
            <a:r>
              <a:rPr lang="en-US" dirty="0"/>
              <a:t>The SKU affects the number of tunnels and the throughput</a:t>
            </a:r>
          </a:p>
          <a:p>
            <a:r>
              <a:rPr lang="en-US" dirty="0"/>
              <a:t>The gateway needs a public IP address</a:t>
            </a:r>
          </a:p>
        </p:txBody>
      </p:sp>
      <p:pic>
        <p:nvPicPr>
          <p:cNvPr id="6" name="Picture 5" descr="Screenshot of the Create virtual network gateway page in the Azure portal. The parameters discussed in the topic are shown.">
            <a:extLst>
              <a:ext uri="{FF2B5EF4-FFF2-40B4-BE49-F238E27FC236}">
                <a16:creationId xmlns:a16="http://schemas.microsoft.com/office/drawing/2014/main" id="{33FCE1BB-187D-40D0-8219-5088FFDA3B6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50822" y="1435100"/>
            <a:ext cx="5578777" cy="2679700"/>
          </a:xfrm>
          <a:prstGeom prst="rect">
            <a:avLst/>
          </a:prstGeom>
          <a:noFill/>
          <a:ln>
            <a:solidFill>
              <a:schemeClr val="tx1"/>
            </a:solidFill>
          </a:ln>
        </p:spPr>
      </p:pic>
    </p:spTree>
    <p:extLst>
      <p:ext uri="{BB962C8B-B14F-4D97-AF65-F5344CB8AC3E}">
        <p14:creationId xmlns:p14="http://schemas.microsoft.com/office/powerpoint/2010/main" val="269042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AA0DF7-843F-4CF1-994A-E870DCF34836}"/>
              </a:ext>
            </a:extLst>
          </p:cNvPr>
          <p:cNvSpPr>
            <a:spLocks noGrp="1"/>
          </p:cNvSpPr>
          <p:nvPr>
            <p:ph type="body" sz="quarter" idx="10"/>
          </p:nvPr>
        </p:nvSpPr>
        <p:spPr>
          <a:xfrm>
            <a:off x="584200" y="4286957"/>
            <a:ext cx="11018520" cy="1982081"/>
          </a:xfrm>
        </p:spPr>
        <p:txBody>
          <a:bodyPr/>
          <a:lstStyle/>
          <a:p>
            <a:r>
              <a:rPr lang="en-US" dirty="0"/>
              <a:t>Logical representation of your own network</a:t>
            </a:r>
          </a:p>
          <a:p>
            <a:r>
              <a:rPr lang="en-US" dirty="0"/>
              <a:t>Create a dedicated private cloud-only VNet</a:t>
            </a:r>
          </a:p>
          <a:p>
            <a:r>
              <a:rPr lang="en-US" dirty="0"/>
              <a:t>Securely extend your datacenter With VNets</a:t>
            </a:r>
          </a:p>
          <a:p>
            <a:r>
              <a:rPr lang="en-US" dirty="0"/>
              <a:t>Enable hybrid cloud scenarios</a:t>
            </a:r>
          </a:p>
        </p:txBody>
      </p:sp>
      <p:pic>
        <p:nvPicPr>
          <p:cNvPr id="11" name="Picture 10" descr="Diagram of a VNet with a subnet containing two virtual machines, pointing to a on-premises infrastructure and a separate virtual network, and showing connectivity with both.">
            <a:extLst>
              <a:ext uri="{FF2B5EF4-FFF2-40B4-BE49-F238E27FC236}">
                <a16:creationId xmlns:a16="http://schemas.microsoft.com/office/drawing/2014/main" id="{6904FF70-CF32-4B80-92C3-C16988E731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38866" y="1276611"/>
            <a:ext cx="7191632" cy="2714621"/>
          </a:xfrm>
          <a:prstGeom prst="rect">
            <a:avLst/>
          </a:prstGeom>
          <a:noFill/>
        </p:spPr>
      </p:pic>
      <p:sp>
        <p:nvSpPr>
          <p:cNvPr id="4" name="Title 3">
            <a:extLst>
              <a:ext uri="{FF2B5EF4-FFF2-40B4-BE49-F238E27FC236}">
                <a16:creationId xmlns:a16="http://schemas.microsoft.com/office/drawing/2014/main" id="{00CECF43-A5B3-4EBA-84DE-4A669251E787}"/>
              </a:ext>
            </a:extLst>
          </p:cNvPr>
          <p:cNvSpPr>
            <a:spLocks noGrp="1"/>
          </p:cNvSpPr>
          <p:nvPr>
            <p:ph type="title"/>
          </p:nvPr>
        </p:nvSpPr>
        <p:spPr/>
        <p:txBody>
          <a:bodyPr/>
          <a:lstStyle/>
          <a:p>
            <a:r>
              <a:rPr lang="en-US" dirty="0"/>
              <a:t>Virtual Networks</a:t>
            </a:r>
          </a:p>
        </p:txBody>
      </p:sp>
    </p:spTree>
    <p:extLst>
      <p:ext uri="{BB962C8B-B14F-4D97-AF65-F5344CB8AC3E}">
        <p14:creationId xmlns:p14="http://schemas.microsoft.com/office/powerpoint/2010/main" val="330047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Configuring Gateway Connections</a:t>
            </a:r>
          </a:p>
        </p:txBody>
      </p:sp>
      <p:sp>
        <p:nvSpPr>
          <p:cNvPr id="3" name="Text Placeholder 2">
            <a:extLst>
              <a:ext uri="{FF2B5EF4-FFF2-40B4-BE49-F238E27FC236}">
                <a16:creationId xmlns:a16="http://schemas.microsoft.com/office/drawing/2014/main" id="{90DF0538-87C6-4B17-B4CD-92E97C29355F}"/>
              </a:ext>
            </a:extLst>
          </p:cNvPr>
          <p:cNvSpPr>
            <a:spLocks noGrp="1"/>
          </p:cNvSpPr>
          <p:nvPr>
            <p:ph type="body" sz="quarter" idx="10"/>
          </p:nvPr>
        </p:nvSpPr>
        <p:spPr>
          <a:xfrm>
            <a:off x="584199" y="1435497"/>
            <a:ext cx="5672221" cy="4567404"/>
          </a:xfrm>
        </p:spPr>
        <p:txBody>
          <a:bodyPr/>
          <a:lstStyle/>
          <a:p>
            <a:r>
              <a:rPr lang="en-US" dirty="0"/>
              <a:t>Once your VPN gateways are created, you can create the connection between them. </a:t>
            </a:r>
          </a:p>
          <a:p>
            <a:r>
              <a:rPr lang="en-US" dirty="0"/>
              <a:t>If your VNets are in the same subscription, you can use the portal. </a:t>
            </a:r>
          </a:p>
          <a:p>
            <a:r>
              <a:rPr lang="en-US" dirty="0"/>
              <a:t>The shared key provides the connection </a:t>
            </a:r>
          </a:p>
          <a:p>
            <a:r>
              <a:rPr lang="en-US" dirty="0"/>
              <a:t>Must create the connection for each virtual network</a:t>
            </a:r>
          </a:p>
        </p:txBody>
      </p:sp>
      <p:pic>
        <p:nvPicPr>
          <p:cNvPr id="6" name="Picture 5" descr="Illustration where two VPN gateways, TestVNet1GW and TestVnet4GW, are connected by a shared key. ">
            <a:extLst>
              <a:ext uri="{FF2B5EF4-FFF2-40B4-BE49-F238E27FC236}">
                <a16:creationId xmlns:a16="http://schemas.microsoft.com/office/drawing/2014/main" id="{09E86C77-70B0-41AA-9BEE-4855E76B7CB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81910" y="1071230"/>
            <a:ext cx="4057754" cy="1226802"/>
          </a:xfrm>
          <a:prstGeom prst="rect">
            <a:avLst/>
          </a:prstGeom>
          <a:noFill/>
        </p:spPr>
      </p:pic>
      <p:pic>
        <p:nvPicPr>
          <p:cNvPr id="7" name="Picture 6" descr="Screenshot of the Add Connection page in the Azure portal. TestVNet4GW is selected as the second virtual network gateway. The Shared key is abc123. ">
            <a:extLst>
              <a:ext uri="{FF2B5EF4-FFF2-40B4-BE49-F238E27FC236}">
                <a16:creationId xmlns:a16="http://schemas.microsoft.com/office/drawing/2014/main" id="{E2F0EE5C-370B-4711-A98E-535332F5B21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97713" y="2746088"/>
            <a:ext cx="4699000" cy="2853690"/>
          </a:xfrm>
          <a:prstGeom prst="rect">
            <a:avLst/>
          </a:prstGeom>
          <a:noFill/>
          <a:ln>
            <a:solidFill>
              <a:schemeClr val="tx1"/>
            </a:solidFill>
          </a:ln>
        </p:spPr>
      </p:pic>
    </p:spTree>
    <p:extLst>
      <p:ext uri="{BB962C8B-B14F-4D97-AF65-F5344CB8AC3E}">
        <p14:creationId xmlns:p14="http://schemas.microsoft.com/office/powerpoint/2010/main" val="142072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VNet-to-VNet Connections</a:t>
            </a:r>
          </a:p>
        </p:txBody>
      </p:sp>
      <p:pic>
        <p:nvPicPr>
          <p:cNvPr id="3" name="Picture 2" descr="Flowchart with five elements. Left to right: create VNets and subnets, create gateway subnet, create VPN gateway, configure gateway connections, and test/verify. ">
            <a:extLst>
              <a:ext uri="{FF2B5EF4-FFF2-40B4-BE49-F238E27FC236}">
                <a16:creationId xmlns:a16="http://schemas.microsoft.com/office/drawing/2014/main" id="{80B29ED9-3582-4B36-8A35-272898B8B1D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40087" y="2025650"/>
            <a:ext cx="9083007" cy="2786982"/>
          </a:xfrm>
          <a:prstGeom prst="rect">
            <a:avLst/>
          </a:prstGeom>
          <a:noFill/>
        </p:spPr>
      </p:pic>
    </p:spTree>
    <p:extLst>
      <p:ext uri="{BB962C8B-B14F-4D97-AF65-F5344CB8AC3E}">
        <p14:creationId xmlns:p14="http://schemas.microsoft.com/office/powerpoint/2010/main" val="292389184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Lab 4A</a:t>
            </a:r>
            <a:r>
              <a:rPr lang="en-US" dirty="0"/>
              <a:t>: VNet-to-VNet Connections</a:t>
            </a:r>
          </a:p>
        </p:txBody>
      </p:sp>
      <p:sp>
        <p:nvSpPr>
          <p:cNvPr id="12" name="Text Placeholder 5">
            <a:extLst>
              <a:ext uri="{FF2B5EF4-FFF2-40B4-BE49-F238E27FC236}">
                <a16:creationId xmlns:a16="http://schemas.microsoft.com/office/drawing/2014/main" id="{E19C4C35-EAA4-4F09-AF4A-7E4851EF8BD6}"/>
              </a:ext>
            </a:extLst>
          </p:cNvPr>
          <p:cNvSpPr>
            <a:spLocks noGrp="1"/>
          </p:cNvSpPr>
          <p:nvPr>
            <p:ph type="body" sz="quarter" idx="10"/>
          </p:nvPr>
        </p:nvSpPr>
        <p:spPr>
          <a:xfrm>
            <a:off x="584200" y="1435497"/>
            <a:ext cx="11018520" cy="3533275"/>
          </a:xfrm>
        </p:spPr>
        <p:txBody>
          <a:bodyPr/>
          <a:lstStyle/>
          <a:p>
            <a:pPr lvl="0"/>
            <a:r>
              <a:rPr lang="en-US" dirty="0"/>
              <a:t>Create and configure virtual networks</a:t>
            </a:r>
          </a:p>
          <a:p>
            <a:pPr lvl="0"/>
            <a:r>
              <a:rPr lang="en-US" dirty="0"/>
              <a:t>Create and configure subnets</a:t>
            </a:r>
          </a:p>
          <a:p>
            <a:pPr lvl="0"/>
            <a:r>
              <a:rPr lang="en-US" dirty="0"/>
              <a:t>Create and configure gateway subnets</a:t>
            </a:r>
          </a:p>
          <a:p>
            <a:pPr lvl="0"/>
            <a:r>
              <a:rPr lang="en-US" dirty="0"/>
              <a:t>Specify a DNS server (optional)</a:t>
            </a:r>
          </a:p>
          <a:p>
            <a:pPr lvl="0"/>
            <a:r>
              <a:rPr lang="en-US" dirty="0"/>
              <a:t>Create and configure virtual network gateways</a:t>
            </a:r>
          </a:p>
          <a:p>
            <a:pPr lvl="0"/>
            <a:r>
              <a:rPr lang="en-US" dirty="0"/>
              <a:t>Configure virtual network gateway connections</a:t>
            </a:r>
          </a:p>
          <a:p>
            <a:pPr lvl="0"/>
            <a:r>
              <a:rPr lang="en-US" dirty="0"/>
              <a:t>Verify your connections</a:t>
            </a:r>
          </a:p>
        </p:txBody>
      </p:sp>
    </p:spTree>
    <p:extLst>
      <p:ext uri="{BB962C8B-B14F-4D97-AF65-F5344CB8AC3E}">
        <p14:creationId xmlns:p14="http://schemas.microsoft.com/office/powerpoint/2010/main" val="315563571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02: Virtual Network Peering</a:t>
            </a:r>
          </a:p>
        </p:txBody>
      </p:sp>
    </p:spTree>
    <p:extLst>
      <p:ext uri="{BB962C8B-B14F-4D97-AF65-F5344CB8AC3E}">
        <p14:creationId xmlns:p14="http://schemas.microsoft.com/office/powerpoint/2010/main" val="189781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VNet Peering</a:t>
            </a:r>
          </a:p>
        </p:txBody>
      </p:sp>
      <p:pic>
        <p:nvPicPr>
          <p:cNvPr id="3" name="Picture 2" descr="Screenshot from the video showing two ARM VNets and an on-premises VNET communicating with VNet Peering. ">
            <a:extLst>
              <a:ext uri="{FF2B5EF4-FFF2-40B4-BE49-F238E27FC236}">
                <a16:creationId xmlns:a16="http://schemas.microsoft.com/office/drawing/2014/main" id="{A50233F5-CFAE-4971-9B02-D5CDD1D5A37F}"/>
              </a:ext>
            </a:extLst>
          </p:cNvPr>
          <p:cNvPicPr>
            <a:picLocks noChangeAspect="1"/>
          </p:cNvPicPr>
          <p:nvPr/>
        </p:nvPicPr>
        <p:blipFill>
          <a:blip r:embed="rId3"/>
          <a:stretch>
            <a:fillRect/>
          </a:stretch>
        </p:blipFill>
        <p:spPr>
          <a:xfrm>
            <a:off x="584200" y="1428751"/>
            <a:ext cx="11025188" cy="4840288"/>
          </a:xfrm>
          <a:prstGeom prst="rect">
            <a:avLst/>
          </a:prstGeom>
        </p:spPr>
      </p:pic>
    </p:spTree>
    <p:extLst>
      <p:ext uri="{BB962C8B-B14F-4D97-AF65-F5344CB8AC3E}">
        <p14:creationId xmlns:p14="http://schemas.microsoft.com/office/powerpoint/2010/main" val="14696483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VNet Peering</a:t>
            </a:r>
          </a:p>
        </p:txBody>
      </p:sp>
      <p:sp>
        <p:nvSpPr>
          <p:cNvPr id="3" name="Text Placeholder 2">
            <a:extLst>
              <a:ext uri="{FF2B5EF4-FFF2-40B4-BE49-F238E27FC236}">
                <a16:creationId xmlns:a16="http://schemas.microsoft.com/office/drawing/2014/main" id="{5429FA2B-6E39-4C3B-A68E-A8A9C22D1E38}"/>
              </a:ext>
            </a:extLst>
          </p:cNvPr>
          <p:cNvSpPr>
            <a:spLocks noGrp="1"/>
          </p:cNvSpPr>
          <p:nvPr>
            <p:ph type="body" sz="quarter" idx="10"/>
          </p:nvPr>
        </p:nvSpPr>
        <p:spPr>
          <a:xfrm>
            <a:off x="584200" y="4286957"/>
            <a:ext cx="11025188" cy="1982081"/>
          </a:xfrm>
        </p:spPr>
        <p:txBody>
          <a:bodyPr/>
          <a:lstStyle/>
          <a:p>
            <a:r>
              <a:rPr lang="en-US" dirty="0"/>
              <a:t>VNet peering connects two Azure virtual networks (not transient)</a:t>
            </a:r>
          </a:p>
          <a:p>
            <a:r>
              <a:rPr lang="en-US" dirty="0"/>
              <a:t>Two types of peering: Regional and Global</a:t>
            </a:r>
          </a:p>
          <a:p>
            <a:r>
              <a:rPr lang="en-US" dirty="0"/>
              <a:t>Peered networks use the Azure backbone for privacy and isolation</a:t>
            </a:r>
          </a:p>
          <a:p>
            <a:r>
              <a:rPr lang="en-US" dirty="0"/>
              <a:t>Easy to setup, seamless data transfer, and great performance</a:t>
            </a:r>
          </a:p>
        </p:txBody>
      </p:sp>
      <p:pic>
        <p:nvPicPr>
          <p:cNvPr id="9" name="Picture 8" descr="Illustration showing VNet1 in Region 1, and VNet2 and VNet3 in Region 2. VNet2 and VNet3 are connected with regional VNet peering. VNet1 and VNet2 are connected with a global VNet peering. ">
            <a:extLst>
              <a:ext uri="{FF2B5EF4-FFF2-40B4-BE49-F238E27FC236}">
                <a16:creationId xmlns:a16="http://schemas.microsoft.com/office/drawing/2014/main" id="{208C40CB-82EE-44DA-BDA7-7496ECE6E7F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30379" y="1435100"/>
            <a:ext cx="6870463" cy="2318753"/>
          </a:xfrm>
          <a:prstGeom prst="rect">
            <a:avLst/>
          </a:prstGeom>
          <a:noFill/>
        </p:spPr>
      </p:pic>
    </p:spTree>
    <p:extLst>
      <p:ext uri="{BB962C8B-B14F-4D97-AF65-F5344CB8AC3E}">
        <p14:creationId xmlns:p14="http://schemas.microsoft.com/office/powerpoint/2010/main" val="349442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Regional VNet Peering</a:t>
            </a:r>
          </a:p>
        </p:txBody>
      </p:sp>
      <p:sp>
        <p:nvSpPr>
          <p:cNvPr id="3" name="Text Placeholder 2">
            <a:extLst>
              <a:ext uri="{FF2B5EF4-FFF2-40B4-BE49-F238E27FC236}">
                <a16:creationId xmlns:a16="http://schemas.microsoft.com/office/drawing/2014/main" id="{3F48888B-898A-4B35-849C-37FAEDC3A9C0}"/>
              </a:ext>
            </a:extLst>
          </p:cNvPr>
          <p:cNvSpPr>
            <a:spLocks noGrp="1"/>
          </p:cNvSpPr>
          <p:nvPr>
            <p:ph type="body" sz="quarter" idx="10"/>
          </p:nvPr>
        </p:nvSpPr>
        <p:spPr>
          <a:xfrm>
            <a:off x="584200" y="1435496"/>
            <a:ext cx="6345989" cy="4136517"/>
          </a:xfrm>
        </p:spPr>
        <p:txBody>
          <a:bodyPr/>
          <a:lstStyle/>
          <a:p>
            <a:pPr lvl="0"/>
            <a:r>
              <a:rPr lang="en-US" b="1" dirty="0"/>
              <a:t>Allow forwarded traffic </a:t>
            </a:r>
            <a:r>
              <a:rPr lang="en-US" dirty="0"/>
              <a:t>from within the peer virtual network into your virtual network.  </a:t>
            </a:r>
          </a:p>
          <a:p>
            <a:pPr lvl="0"/>
            <a:r>
              <a:rPr lang="en-US" b="1" dirty="0"/>
              <a:t>Allow gateway transit</a:t>
            </a:r>
            <a:r>
              <a:rPr lang="en-US" dirty="0"/>
              <a:t>. Allows the peer virtual network to use your virtual network gateway. (upcoming topic)</a:t>
            </a:r>
          </a:p>
          <a:p>
            <a:pPr lvl="0"/>
            <a:r>
              <a:rPr lang="en-US" b="1" dirty="0"/>
              <a:t>Use remote gateways</a:t>
            </a:r>
            <a:r>
              <a:rPr lang="en-US" dirty="0"/>
              <a:t>. Only one virtual network can have this enabled </a:t>
            </a:r>
          </a:p>
          <a:p>
            <a:endParaRPr lang="en-US" dirty="0"/>
          </a:p>
        </p:txBody>
      </p:sp>
      <p:pic>
        <p:nvPicPr>
          <p:cNvPr id="9" name="Picture 8" descr="Screenshot of the Add peering page in the Azure portal. Three checkboxes are highlighted: Allow forwarded traffic, Allow gateway transit, and Use remote gateways. ">
            <a:extLst>
              <a:ext uri="{FF2B5EF4-FFF2-40B4-BE49-F238E27FC236}">
                <a16:creationId xmlns:a16="http://schemas.microsoft.com/office/drawing/2014/main" id="{EC79B8C1-231A-4331-A217-0EAE3D33CFE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98633" y="1435101"/>
            <a:ext cx="4510756" cy="4195678"/>
          </a:xfrm>
          <a:prstGeom prst="rect">
            <a:avLst/>
          </a:prstGeom>
          <a:noFill/>
          <a:ln>
            <a:solidFill>
              <a:schemeClr val="tx1"/>
            </a:solidFill>
          </a:ln>
        </p:spPr>
      </p:pic>
    </p:spTree>
    <p:extLst>
      <p:ext uri="{BB962C8B-B14F-4D97-AF65-F5344CB8AC3E}">
        <p14:creationId xmlns:p14="http://schemas.microsoft.com/office/powerpoint/2010/main" val="64344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Global VNet Peering</a:t>
            </a:r>
          </a:p>
        </p:txBody>
      </p:sp>
      <p:sp>
        <p:nvSpPr>
          <p:cNvPr id="3" name="Text Placeholder 2">
            <a:extLst>
              <a:ext uri="{FF2B5EF4-FFF2-40B4-BE49-F238E27FC236}">
                <a16:creationId xmlns:a16="http://schemas.microsoft.com/office/drawing/2014/main" id="{4D6C69E0-8F8A-48AC-92A7-1A430AF0E89C}"/>
              </a:ext>
            </a:extLst>
          </p:cNvPr>
          <p:cNvSpPr>
            <a:spLocks noGrp="1"/>
          </p:cNvSpPr>
          <p:nvPr>
            <p:ph type="body" sz="quarter" idx="10"/>
          </p:nvPr>
        </p:nvSpPr>
        <p:spPr>
          <a:xfrm>
            <a:off x="584200" y="3843745"/>
            <a:ext cx="11018520" cy="2326791"/>
          </a:xfrm>
        </p:spPr>
        <p:txBody>
          <a:bodyPr/>
          <a:lstStyle/>
          <a:p>
            <a:r>
              <a:rPr lang="en-US" dirty="0"/>
              <a:t>Global VNet peering connects virtual networks across regions </a:t>
            </a:r>
          </a:p>
          <a:p>
            <a:r>
              <a:rPr lang="en-US" dirty="0"/>
              <a:t>Status will be Initiated or Connected</a:t>
            </a:r>
          </a:p>
          <a:p>
            <a:r>
              <a:rPr lang="en-US" dirty="0"/>
              <a:t>Special requirements: </a:t>
            </a:r>
            <a:r>
              <a:rPr lang="en-US" dirty="0">
                <a:solidFill>
                  <a:schemeClr val="tx1"/>
                </a:solidFill>
              </a:rPr>
              <a:t>public clouds only, virtual network resource limitations, no gateway transit, no transitivity, and limitations on high performance virtual machines. </a:t>
            </a:r>
            <a:endParaRPr lang="en-US" dirty="0"/>
          </a:p>
        </p:txBody>
      </p:sp>
      <p:pic>
        <p:nvPicPr>
          <p:cNvPr id="7" name="Picture 6" descr="Screenshot of the Peering page in the Azure portal. One VNet peering is shown and the peering status is Initiated. ">
            <a:extLst>
              <a:ext uri="{FF2B5EF4-FFF2-40B4-BE49-F238E27FC236}">
                <a16:creationId xmlns:a16="http://schemas.microsoft.com/office/drawing/2014/main" id="{94EEAF91-4B7E-4277-A88E-E83B91B9B9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3345" y="1435100"/>
            <a:ext cx="7220495" cy="1756374"/>
          </a:xfrm>
          <a:prstGeom prst="rect">
            <a:avLst/>
          </a:prstGeom>
          <a:noFill/>
          <a:ln>
            <a:solidFill>
              <a:schemeClr val="tx1"/>
            </a:solidFill>
          </a:ln>
        </p:spPr>
      </p:pic>
    </p:spTree>
    <p:extLst>
      <p:ext uri="{BB962C8B-B14F-4D97-AF65-F5344CB8AC3E}">
        <p14:creationId xmlns:p14="http://schemas.microsoft.com/office/powerpoint/2010/main" val="248951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Gateway Transit</a:t>
            </a:r>
          </a:p>
        </p:txBody>
      </p:sp>
      <p:sp>
        <p:nvSpPr>
          <p:cNvPr id="3" name="Text Placeholder 2">
            <a:extLst>
              <a:ext uri="{FF2B5EF4-FFF2-40B4-BE49-F238E27FC236}">
                <a16:creationId xmlns:a16="http://schemas.microsoft.com/office/drawing/2014/main" id="{C4246229-4BEE-4835-A8BB-8D8AA9EF66D9}"/>
              </a:ext>
            </a:extLst>
          </p:cNvPr>
          <p:cNvSpPr>
            <a:spLocks noGrp="1"/>
          </p:cNvSpPr>
          <p:nvPr>
            <p:ph type="body" sz="quarter" idx="10"/>
          </p:nvPr>
        </p:nvSpPr>
        <p:spPr>
          <a:xfrm>
            <a:off x="590868" y="4459312"/>
            <a:ext cx="11018520" cy="1809726"/>
          </a:xfrm>
        </p:spPr>
        <p:txBody>
          <a:bodyPr/>
          <a:lstStyle/>
          <a:p>
            <a:pPr lvl="0"/>
            <a:r>
              <a:rPr lang="en-US" dirty="0"/>
              <a:t>Gateway transit allows peered virtual networks to share the gateway and get access to resources.</a:t>
            </a:r>
          </a:p>
          <a:p>
            <a:pPr lvl="0"/>
            <a:r>
              <a:rPr lang="en-US" dirty="0"/>
              <a:t>This means you do not need to deploy a VPN gateway in the peer virtual network.</a:t>
            </a:r>
          </a:p>
        </p:txBody>
      </p:sp>
      <p:pic>
        <p:nvPicPr>
          <p:cNvPr id="11" name="Picture 10" descr="Two VNets, VNet1 and VNet2, are shown in a region and are connected by VNet peering. VNet1 has Allow Gateway transit and VNet2 has use remote gateways. ">
            <a:extLst>
              <a:ext uri="{FF2B5EF4-FFF2-40B4-BE49-F238E27FC236}">
                <a16:creationId xmlns:a16="http://schemas.microsoft.com/office/drawing/2014/main" id="{0A8BF460-A19D-4C40-8F61-9C3E7D548D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55821" y="1441633"/>
            <a:ext cx="8580495" cy="2745356"/>
          </a:xfrm>
          <a:prstGeom prst="rect">
            <a:avLst/>
          </a:prstGeom>
          <a:noFill/>
        </p:spPr>
      </p:pic>
    </p:spTree>
    <p:extLst>
      <p:ext uri="{BB962C8B-B14F-4D97-AF65-F5344CB8AC3E}">
        <p14:creationId xmlns:p14="http://schemas.microsoft.com/office/powerpoint/2010/main" val="368603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VNet Peering</a:t>
            </a:r>
          </a:p>
        </p:txBody>
      </p:sp>
      <p:pic>
        <p:nvPicPr>
          <p:cNvPr id="5" name="Picture 4" descr="A four box flowchart. From left to right: create two virtual networks, peer the virtual networks, create VMs in each virtual network, and test the communication between VMs. ">
            <a:extLst>
              <a:ext uri="{FF2B5EF4-FFF2-40B4-BE49-F238E27FC236}">
                <a16:creationId xmlns:a16="http://schemas.microsoft.com/office/drawing/2014/main" id="{F5D1CA1F-20CB-48F7-B33A-9D1477EBA93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06905" y="2025650"/>
            <a:ext cx="9384632" cy="2630571"/>
          </a:xfrm>
          <a:prstGeom prst="rect">
            <a:avLst/>
          </a:prstGeom>
          <a:noFill/>
        </p:spPr>
      </p:pic>
    </p:spTree>
    <p:extLst>
      <p:ext uri="{BB962C8B-B14F-4D97-AF65-F5344CB8AC3E}">
        <p14:creationId xmlns:p14="http://schemas.microsoft.com/office/powerpoint/2010/main" val="11818771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Subnets</a:t>
            </a:r>
          </a:p>
        </p:txBody>
      </p:sp>
      <p:sp>
        <p:nvSpPr>
          <p:cNvPr id="6" name="Text Placeholder 5"/>
          <p:cNvSpPr>
            <a:spLocks noGrp="1"/>
          </p:cNvSpPr>
          <p:nvPr>
            <p:ph type="body" sz="quarter" idx="10"/>
          </p:nvPr>
        </p:nvSpPr>
        <p:spPr>
          <a:xfrm>
            <a:off x="590868" y="4425832"/>
            <a:ext cx="11018520" cy="1895904"/>
          </a:xfrm>
        </p:spPr>
        <p:txBody>
          <a:bodyPr/>
          <a:lstStyle/>
          <a:p>
            <a:r>
              <a:rPr lang="en-US" dirty="0"/>
              <a:t>A virtual network can be segmented into one or more subnets</a:t>
            </a:r>
          </a:p>
          <a:p>
            <a:r>
              <a:rPr lang="en-US" dirty="0"/>
              <a:t>Subnets provide logical divisions within your network</a:t>
            </a:r>
          </a:p>
          <a:p>
            <a:r>
              <a:rPr lang="en-US" dirty="0"/>
              <a:t>Subnets can help improve security, increase performance, and make it easier to manage the network</a:t>
            </a:r>
          </a:p>
        </p:txBody>
      </p:sp>
      <p:pic>
        <p:nvPicPr>
          <p:cNvPr id="11" name="Picture 10" descr="The Create virtual network page of the Azure portal is shown. The Address space, 10.1.0.0/16, is highlighted. Connected to the address space are two subnets. Subnet 1 has an address of 10.1.0.0/17. Subnet 2 has an address of 10.1.128.0/17. ">
            <a:extLst>
              <a:ext uri="{FF2B5EF4-FFF2-40B4-BE49-F238E27FC236}">
                <a16:creationId xmlns:a16="http://schemas.microsoft.com/office/drawing/2014/main" id="{6D15669C-3217-4D27-A221-C595355188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11497" y="1262104"/>
            <a:ext cx="7960405" cy="2766197"/>
          </a:xfrm>
          <a:prstGeom prst="rect">
            <a:avLst/>
          </a:prstGeom>
          <a:noFill/>
        </p:spPr>
      </p:pic>
    </p:spTree>
    <p:extLst>
      <p:ext uri="{BB962C8B-B14F-4D97-AF65-F5344CB8AC3E}">
        <p14:creationId xmlns:p14="http://schemas.microsoft.com/office/powerpoint/2010/main" val="315429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Lab 4B</a:t>
            </a:r>
            <a:r>
              <a:rPr lang="en-US" dirty="0"/>
              <a:t>: VNet Peering</a:t>
            </a:r>
          </a:p>
        </p:txBody>
      </p:sp>
      <p:sp>
        <p:nvSpPr>
          <p:cNvPr id="12" name="Text Placeholder 5">
            <a:extLst>
              <a:ext uri="{FF2B5EF4-FFF2-40B4-BE49-F238E27FC236}">
                <a16:creationId xmlns:a16="http://schemas.microsoft.com/office/drawing/2014/main" id="{E19C4C35-EAA4-4F09-AF4A-7E4851EF8BD6}"/>
              </a:ext>
            </a:extLst>
          </p:cNvPr>
          <p:cNvSpPr>
            <a:spLocks noGrp="1"/>
          </p:cNvSpPr>
          <p:nvPr>
            <p:ph type="body" sz="quarter" idx="10"/>
          </p:nvPr>
        </p:nvSpPr>
        <p:spPr>
          <a:xfrm>
            <a:off x="584200" y="1435497"/>
            <a:ext cx="11018520" cy="1982081"/>
          </a:xfrm>
        </p:spPr>
        <p:txBody>
          <a:bodyPr/>
          <a:lstStyle/>
          <a:p>
            <a:pPr lvl="0"/>
            <a:r>
              <a:rPr lang="en-US" dirty="0"/>
              <a:t>Create two virtual networks</a:t>
            </a:r>
          </a:p>
          <a:p>
            <a:pPr lvl="0"/>
            <a:r>
              <a:rPr lang="en-US" dirty="0"/>
              <a:t>Connect two virtual networks with a virtual network peering</a:t>
            </a:r>
          </a:p>
          <a:p>
            <a:pPr lvl="0"/>
            <a:r>
              <a:rPr lang="en-US" dirty="0"/>
              <a:t>Deploy a VM into each virtual network</a:t>
            </a:r>
          </a:p>
          <a:p>
            <a:pPr lvl="0"/>
            <a:r>
              <a:rPr lang="en-US" dirty="0"/>
              <a:t>Test the communication between the VMs</a:t>
            </a:r>
          </a:p>
        </p:txBody>
      </p:sp>
    </p:spTree>
    <p:extLst>
      <p:ext uri="{BB962C8B-B14F-4D97-AF65-F5344CB8AC3E}">
        <p14:creationId xmlns:p14="http://schemas.microsoft.com/office/powerpoint/2010/main" val="22044521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Managing Virtual Networks (Common Tasks)</a:t>
            </a:r>
          </a:p>
        </p:txBody>
      </p:sp>
      <p:sp>
        <p:nvSpPr>
          <p:cNvPr id="3" name="Text Placeholder 2">
            <a:extLst>
              <a:ext uri="{FF2B5EF4-FFF2-40B4-BE49-F238E27FC236}">
                <a16:creationId xmlns:a16="http://schemas.microsoft.com/office/drawing/2014/main" id="{F160A764-7EEB-419E-897C-01E37B315981}"/>
              </a:ext>
            </a:extLst>
          </p:cNvPr>
          <p:cNvSpPr>
            <a:spLocks noGrp="1"/>
          </p:cNvSpPr>
          <p:nvPr>
            <p:ph type="body" sz="quarter" idx="10"/>
          </p:nvPr>
        </p:nvSpPr>
        <p:spPr>
          <a:xfrm>
            <a:off x="584200" y="1435497"/>
            <a:ext cx="11018520" cy="3016210"/>
          </a:xfrm>
        </p:spPr>
        <p:txBody>
          <a:bodyPr/>
          <a:lstStyle/>
          <a:p>
            <a:r>
              <a:rPr lang="en-US" dirty="0"/>
              <a:t>Creating a virtual network</a:t>
            </a:r>
          </a:p>
          <a:p>
            <a:r>
              <a:rPr lang="en-US" dirty="0"/>
              <a:t>Viewing virtual networks and settings</a:t>
            </a:r>
          </a:p>
          <a:p>
            <a:r>
              <a:rPr lang="en-US" dirty="0"/>
              <a:t>Adding and removing address spaces</a:t>
            </a:r>
          </a:p>
          <a:p>
            <a:r>
              <a:rPr lang="en-US" dirty="0"/>
              <a:t>Adding and changing a DNS server</a:t>
            </a:r>
          </a:p>
          <a:p>
            <a:r>
              <a:rPr lang="en-US" dirty="0"/>
              <a:t>Deleting a virtual network</a:t>
            </a:r>
          </a:p>
          <a:p>
            <a:endParaRPr lang="en-US" dirty="0"/>
          </a:p>
        </p:txBody>
      </p:sp>
    </p:spTree>
    <p:extLst>
      <p:ext uri="{BB962C8B-B14F-4D97-AF65-F5344CB8AC3E}">
        <p14:creationId xmlns:p14="http://schemas.microsoft.com/office/powerpoint/2010/main" val="2040771348"/>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7921</Words>
  <Application>Microsoft Office PowerPoint</Application>
  <PresentationFormat>Widescreen</PresentationFormat>
  <Paragraphs>822</Paragraphs>
  <Slides>80</Slides>
  <Notes>71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80</vt:i4>
      </vt:variant>
    </vt:vector>
  </HeadingPairs>
  <TitlesOfParts>
    <vt:vector size="89" baseType="lpstr">
      <vt:lpstr>Arial</vt:lpstr>
      <vt:lpstr>Consolas</vt:lpstr>
      <vt:lpstr>Segoe UI</vt:lpstr>
      <vt:lpstr>Segoe UI Light</vt:lpstr>
      <vt:lpstr>Segoe UI Semibold</vt:lpstr>
      <vt:lpstr>Segoe UI Semilight</vt:lpstr>
      <vt:lpstr>Wingdings</vt:lpstr>
      <vt:lpstr>WHITE TEMPLATE</vt:lpstr>
      <vt:lpstr>SOFT BLACK TEMPLATE</vt:lpstr>
      <vt:lpstr>AZ-100.4 Configuring and Managing Virtual Networks</vt:lpstr>
      <vt:lpstr>Course Agenda</vt:lpstr>
      <vt:lpstr>AZ-100.4 Module 01: Azure Virtual Networks</vt:lpstr>
      <vt:lpstr>Lesson 01: Introducing Virtual Networks</vt:lpstr>
      <vt:lpstr>Basic Azure Virtual Networking Concepts</vt:lpstr>
      <vt:lpstr>Introduction to Azure Networking Components</vt:lpstr>
      <vt:lpstr>Virtual Networks</vt:lpstr>
      <vt:lpstr>Subnets</vt:lpstr>
      <vt:lpstr>Managing Virtual Networks (Common Tasks)</vt:lpstr>
      <vt:lpstr>Lab 1A: Virtual Networks</vt:lpstr>
      <vt:lpstr>Lesson 02: Creating Azure Virtual Networks</vt:lpstr>
      <vt:lpstr>Implementing Virtual Networks</vt:lpstr>
      <vt:lpstr>Virtual Networks (Portal)</vt:lpstr>
      <vt:lpstr>Virtual Networks (PowerShell and CLI)</vt:lpstr>
      <vt:lpstr>Multiple NICs in Virtual Machines</vt:lpstr>
      <vt:lpstr>Using Multiple NICs</vt:lpstr>
      <vt:lpstr>Lesson 03: Review of IP Addressing</vt:lpstr>
      <vt:lpstr>IP Addressing</vt:lpstr>
      <vt:lpstr>Private and Public IP Addresses</vt:lpstr>
      <vt:lpstr>Static vs Dynamic Addressing</vt:lpstr>
      <vt:lpstr>Public IP Addresses</vt:lpstr>
      <vt:lpstr>Basic vs Standard SKUs</vt:lpstr>
      <vt:lpstr>Private IP Addresses</vt:lpstr>
      <vt:lpstr>Configuring IP Settings</vt:lpstr>
      <vt:lpstr>Lesson 04: Network Routing</vt:lpstr>
      <vt:lpstr>System Routes</vt:lpstr>
      <vt:lpstr>User Defined Routes</vt:lpstr>
      <vt:lpstr>Routing Example</vt:lpstr>
      <vt:lpstr>1. Create Route Table (BGP)</vt:lpstr>
      <vt:lpstr>2. Create the Route</vt:lpstr>
      <vt:lpstr>3. Associate Route to Subnet</vt:lpstr>
      <vt:lpstr>Routing Algorithms (Longest prefix match)</vt:lpstr>
      <vt:lpstr>Routing Algorithms (Route priorities)</vt:lpstr>
      <vt:lpstr>Video: BGP for VPN</vt:lpstr>
      <vt:lpstr>Lab 1B: Routing</vt:lpstr>
      <vt:lpstr>AZ-100.4 Module 02: Azure DNS</vt:lpstr>
      <vt:lpstr>Lesson 01: Azure DNS Basics</vt:lpstr>
      <vt:lpstr>Name Resolution in Azure Virtual Networks</vt:lpstr>
      <vt:lpstr>Azure DNS Benefits</vt:lpstr>
      <vt:lpstr>DNS Domains</vt:lpstr>
      <vt:lpstr>DNS Zones</vt:lpstr>
      <vt:lpstr>DNS Record Types</vt:lpstr>
      <vt:lpstr>DNS Resolution</vt:lpstr>
      <vt:lpstr>Lab 2A: DNS Zones</vt:lpstr>
      <vt:lpstr>Lab 2B: DNS Records and Record Sets</vt:lpstr>
      <vt:lpstr>Lesson 02: Implementing Azure DNS</vt:lpstr>
      <vt:lpstr>Azure DNS</vt:lpstr>
      <vt:lpstr>DNS Delegation</vt:lpstr>
      <vt:lpstr>Delegating Sub-Domains</vt:lpstr>
      <vt:lpstr>Delegation (PowerShell)</vt:lpstr>
      <vt:lpstr>DNS Metrics and Alerts</vt:lpstr>
      <vt:lpstr>AZ-100.4 Module 03: Securing Virtual Network Resources</vt:lpstr>
      <vt:lpstr>Lesson 01: Introduction to Network Security Groups</vt:lpstr>
      <vt:lpstr>Understanding Network Security Groups</vt:lpstr>
      <vt:lpstr>Overview of Network Security Groups</vt:lpstr>
      <vt:lpstr>NSG Rules</vt:lpstr>
      <vt:lpstr>NSG Effective Rules</vt:lpstr>
      <vt:lpstr>NSG Scenarios</vt:lpstr>
      <vt:lpstr>Lesson 02: Implementing Network Security Groups and Service Endpoints</vt:lpstr>
      <vt:lpstr>Creating NSG Rules</vt:lpstr>
      <vt:lpstr>Network Security Groups</vt:lpstr>
      <vt:lpstr>Service Endpoints</vt:lpstr>
      <vt:lpstr>Implementing Service Endpoints</vt:lpstr>
      <vt:lpstr>Lab 3A: Service Endpoints</vt:lpstr>
      <vt:lpstr>AZ-100.4 Module 04: Connecting Virtual Networks</vt:lpstr>
      <vt:lpstr>Lesson 01: Intersite Connectivity</vt:lpstr>
      <vt:lpstr>Virtual Network Connectivity</vt:lpstr>
      <vt:lpstr>VNet-to-VNet Connections</vt:lpstr>
      <vt:lpstr>Create VPN Gateways</vt:lpstr>
      <vt:lpstr>Configuring Gateway Connections</vt:lpstr>
      <vt:lpstr>VNet-to-VNet Connections</vt:lpstr>
      <vt:lpstr>Lab 4A: VNet-to-VNet Connections</vt:lpstr>
      <vt:lpstr>Lesson 02: Virtual Network Peering</vt:lpstr>
      <vt:lpstr>VNet Peering</vt:lpstr>
      <vt:lpstr>VNet Peering</vt:lpstr>
      <vt:lpstr>Regional VNet Peering</vt:lpstr>
      <vt:lpstr>Global VNet Peering</vt:lpstr>
      <vt:lpstr>Gateway Transit</vt:lpstr>
      <vt:lpstr>VNet Peering</vt:lpstr>
      <vt:lpstr>Lab 4B: VNet Peering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2018-09-13T22:48:46Z</dcterms:created>
  <dcterms:modified xsi:type="dcterms:W3CDTF">2019-01-19T20:33:18Z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cynthist@microsoft.com</vt:lpwstr>
  </property>
  <property fmtid="{D5CDD505-2E9C-101B-9397-08002B2CF9AE}" pid="5" name="MSIP_Label_f42aa342-8706-4288-bd11-ebb85995028c_SetDate">
    <vt:lpwstr>2018-09-13T22:48:54.8552166Z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